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3"/>
    <p:restoredTop sz="94719"/>
  </p:normalViewPr>
  <p:slideViewPr>
    <p:cSldViewPr>
      <p:cViewPr>
        <p:scale>
          <a:sx n="100" d="100"/>
          <a:sy n="100" d="100"/>
        </p:scale>
        <p:origin x="792" y="6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DE724E3-19F7-3344-A842-060FBF18BA8F}" type="datetimeFigureOut">
              <a:rPr lang="en-US" smtClean="0"/>
              <a:t>2/8/25</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B132B9B-20A8-414A-A334-FB772EF47694}" type="slidenum">
              <a:rPr lang="en-US" smtClean="0"/>
              <a:t>‹#›</a:t>
            </a:fld>
            <a:endParaRPr lang="en-US"/>
          </a:p>
        </p:txBody>
      </p:sp>
    </p:spTree>
    <p:extLst>
      <p:ext uri="{BB962C8B-B14F-4D97-AF65-F5344CB8AC3E}">
        <p14:creationId xmlns:p14="http://schemas.microsoft.com/office/powerpoint/2010/main" val="785996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32B9B-20A8-414A-A334-FB772EF47694}" type="slidenum">
              <a:rPr lang="en-US" smtClean="0"/>
              <a:t>6</a:t>
            </a:fld>
            <a:endParaRPr lang="en-US"/>
          </a:p>
        </p:txBody>
      </p:sp>
    </p:spTree>
    <p:extLst>
      <p:ext uri="{BB962C8B-B14F-4D97-AF65-F5344CB8AC3E}">
        <p14:creationId xmlns:p14="http://schemas.microsoft.com/office/powerpoint/2010/main" val="94450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400" b="1" i="0">
                <a:solidFill>
                  <a:srgbClr val="181818"/>
                </a:solidFill>
                <a:latin typeface="Roboto Cn"/>
                <a:cs typeface="Roboto C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2/8/25</a:t>
            </a:fld>
            <a:endParaRPr lang="en-US"/>
          </a:p>
        </p:txBody>
      </p:sp>
      <p:sp>
        <p:nvSpPr>
          <p:cNvPr id="6" name="Holder 6"/>
          <p:cNvSpPr>
            <a:spLocks noGrp="1"/>
          </p:cNvSpPr>
          <p:nvPr>
            <p:ph type="sldNum" sz="quarter" idx="7"/>
          </p:nvPr>
        </p:nvSpPr>
        <p:spPr/>
        <p:txBody>
          <a:bodyPr lIns="0" tIns="0" rIns="0" bIns="0"/>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03490"/>
            <a:ext cx="12192000" cy="254635"/>
          </a:xfrm>
          <a:custGeom>
            <a:avLst/>
            <a:gdLst/>
            <a:ahLst/>
            <a:cxnLst/>
            <a:rect l="l" t="t" r="r" b="b"/>
            <a:pathLst>
              <a:path w="12192000" h="254634">
                <a:moveTo>
                  <a:pt x="12192000" y="0"/>
                </a:moveTo>
                <a:lnTo>
                  <a:pt x="0" y="0"/>
                </a:lnTo>
                <a:lnTo>
                  <a:pt x="0" y="254508"/>
                </a:lnTo>
                <a:lnTo>
                  <a:pt x="12192000" y="254508"/>
                </a:lnTo>
                <a:lnTo>
                  <a:pt x="12192000" y="0"/>
                </a:lnTo>
                <a:close/>
              </a:path>
            </a:pathLst>
          </a:custGeom>
          <a:solidFill>
            <a:srgbClr val="DFDFD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1" i="0">
                <a:solidFill>
                  <a:srgbClr val="181818"/>
                </a:solidFill>
                <a:latin typeface="Roboto Cn"/>
                <a:cs typeface="Roboto C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2/8/25</a:t>
            </a:fld>
            <a:endParaRPr lang="en-US"/>
          </a:p>
        </p:txBody>
      </p:sp>
      <p:sp>
        <p:nvSpPr>
          <p:cNvPr id="6" name="Holder 6"/>
          <p:cNvSpPr>
            <a:spLocks noGrp="1"/>
          </p:cNvSpPr>
          <p:nvPr>
            <p:ph type="sldNum" sz="quarter" idx="7"/>
          </p:nvPr>
        </p:nvSpPr>
        <p:spPr/>
        <p:txBody>
          <a:bodyPr lIns="0" tIns="0" rIns="0" bIns="0"/>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03490"/>
            <a:ext cx="12192000" cy="254635"/>
          </a:xfrm>
          <a:custGeom>
            <a:avLst/>
            <a:gdLst/>
            <a:ahLst/>
            <a:cxnLst/>
            <a:rect l="l" t="t" r="r" b="b"/>
            <a:pathLst>
              <a:path w="12192000" h="254634">
                <a:moveTo>
                  <a:pt x="12192000" y="0"/>
                </a:moveTo>
                <a:lnTo>
                  <a:pt x="0" y="0"/>
                </a:lnTo>
                <a:lnTo>
                  <a:pt x="0" y="254508"/>
                </a:lnTo>
                <a:lnTo>
                  <a:pt x="12192000" y="254508"/>
                </a:lnTo>
                <a:lnTo>
                  <a:pt x="12192000" y="0"/>
                </a:lnTo>
                <a:close/>
              </a:path>
            </a:pathLst>
          </a:custGeom>
          <a:solidFill>
            <a:srgbClr val="DFDFDF"/>
          </a:solidFill>
        </p:spPr>
        <p:txBody>
          <a:bodyPr wrap="square" lIns="0" tIns="0" rIns="0" bIns="0" rtlCol="0"/>
          <a:lstStyle/>
          <a:p>
            <a:endParaRPr/>
          </a:p>
        </p:txBody>
      </p:sp>
      <p:sp>
        <p:nvSpPr>
          <p:cNvPr id="17" name="bg object 17"/>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5448808" y="6677812"/>
            <a:ext cx="73025" cy="107950"/>
          </a:xfrm>
          <a:prstGeom prst="rect">
            <a:avLst/>
          </a:prstGeom>
        </p:spPr>
      </p:pic>
      <p:pic>
        <p:nvPicPr>
          <p:cNvPr id="19" name="bg object 19"/>
          <p:cNvPicPr/>
          <p:nvPr/>
        </p:nvPicPr>
        <p:blipFill>
          <a:blip r:embed="rId3" cstate="print"/>
          <a:stretch>
            <a:fillRect/>
          </a:stretch>
        </p:blipFill>
        <p:spPr>
          <a:xfrm>
            <a:off x="0" y="0"/>
            <a:ext cx="12192000" cy="711708"/>
          </a:xfrm>
          <a:prstGeom prst="rect">
            <a:avLst/>
          </a:prstGeom>
        </p:spPr>
      </p:pic>
      <p:sp>
        <p:nvSpPr>
          <p:cNvPr id="20" name="bg object 20"/>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21" name="bg object 21"/>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pic>
        <p:nvPicPr>
          <p:cNvPr id="22" name="bg object 22"/>
          <p:cNvPicPr/>
          <p:nvPr/>
        </p:nvPicPr>
        <p:blipFill>
          <a:blip r:embed="rId4" cstate="print"/>
          <a:stretch>
            <a:fillRect/>
          </a:stretch>
        </p:blipFill>
        <p:spPr>
          <a:xfrm>
            <a:off x="10517123" y="5925311"/>
            <a:ext cx="1339596" cy="406908"/>
          </a:xfrm>
          <a:prstGeom prst="rect">
            <a:avLst/>
          </a:prstGeom>
        </p:spPr>
      </p:pic>
      <p:sp>
        <p:nvSpPr>
          <p:cNvPr id="23" name="bg object 2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1" i="0">
                <a:solidFill>
                  <a:srgbClr val="181818"/>
                </a:solidFill>
                <a:latin typeface="Roboto Cn"/>
                <a:cs typeface="Roboto Cn"/>
              </a:defRPr>
            </a:lvl1pPr>
          </a:lstStyle>
          <a:p>
            <a:endParaRPr/>
          </a:p>
        </p:txBody>
      </p:sp>
      <p:sp>
        <p:nvSpPr>
          <p:cNvPr id="3" name="Holder 3"/>
          <p:cNvSpPr>
            <a:spLocks noGrp="1"/>
          </p:cNvSpPr>
          <p:nvPr>
            <p:ph sz="half" idx="2"/>
          </p:nvPr>
        </p:nvSpPr>
        <p:spPr>
          <a:xfrm>
            <a:off x="286308" y="1338246"/>
            <a:ext cx="2839720" cy="46634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378066" y="1336690"/>
            <a:ext cx="2839084" cy="354965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2/8/25</a:t>
            </a:fld>
            <a:endParaRPr lang="en-US"/>
          </a:p>
        </p:txBody>
      </p:sp>
      <p:sp>
        <p:nvSpPr>
          <p:cNvPr id="7" name="Holder 7"/>
          <p:cNvSpPr>
            <a:spLocks noGrp="1"/>
          </p:cNvSpPr>
          <p:nvPr>
            <p:ph type="sldNum" sz="quarter" idx="7"/>
          </p:nvPr>
        </p:nvSpPr>
        <p:spPr/>
        <p:txBody>
          <a:bodyPr lIns="0" tIns="0" rIns="0" bIns="0"/>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rgbClr val="181818"/>
                </a:solidFill>
                <a:latin typeface="Roboto Cn"/>
                <a:cs typeface="Roboto Cn"/>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2/8/25</a:t>
            </a:fld>
            <a:endParaRPr lang="en-US"/>
          </a:p>
        </p:txBody>
      </p:sp>
      <p:sp>
        <p:nvSpPr>
          <p:cNvPr id="5" name="Holder 5"/>
          <p:cNvSpPr>
            <a:spLocks noGrp="1"/>
          </p:cNvSpPr>
          <p:nvPr>
            <p:ph type="sldNum" sz="quarter" idx="7"/>
          </p:nvPr>
        </p:nvSpPr>
        <p:spPr/>
        <p:txBody>
          <a:bodyPr lIns="0" tIns="0" rIns="0" bIns="0"/>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413492" y="0"/>
            <a:ext cx="1778507" cy="2355894"/>
          </a:xfrm>
          <a:prstGeom prst="rect">
            <a:avLst/>
          </a:prstGeom>
        </p:spPr>
      </p:pic>
      <p:pic>
        <p:nvPicPr>
          <p:cNvPr id="17" name="bg object 17"/>
          <p:cNvPicPr/>
          <p:nvPr/>
        </p:nvPicPr>
        <p:blipFill>
          <a:blip r:embed="rId3" cstate="print"/>
          <a:stretch>
            <a:fillRect/>
          </a:stretch>
        </p:blipFill>
        <p:spPr>
          <a:xfrm>
            <a:off x="0" y="508819"/>
            <a:ext cx="419471" cy="473570"/>
          </a:xfrm>
          <a:prstGeom prst="rect">
            <a:avLst/>
          </a:prstGeom>
        </p:spPr>
      </p:pic>
      <p:pic>
        <p:nvPicPr>
          <p:cNvPr id="18" name="bg object 18"/>
          <p:cNvPicPr/>
          <p:nvPr/>
        </p:nvPicPr>
        <p:blipFill>
          <a:blip r:embed="rId4" cstate="print"/>
          <a:stretch>
            <a:fillRect/>
          </a:stretch>
        </p:blipFill>
        <p:spPr>
          <a:xfrm>
            <a:off x="0" y="5905500"/>
            <a:ext cx="1901952" cy="952499"/>
          </a:xfrm>
          <a:prstGeom prst="rect">
            <a:avLst/>
          </a:prstGeom>
        </p:spPr>
      </p:pic>
      <p:sp>
        <p:nvSpPr>
          <p:cNvPr id="2" name="Holder 2"/>
          <p:cNvSpPr>
            <a:spLocks noGrp="1"/>
          </p:cNvSpPr>
          <p:nvPr>
            <p:ph type="ftr" sz="quarter" idx="5"/>
          </p:nvPr>
        </p:nvSpPr>
        <p:spPr/>
        <p:txBody>
          <a:bodyPr lIns="0" tIns="0" rIns="0" bIns="0"/>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2/8/25</a:t>
            </a:fld>
            <a:endParaRPr lang="en-US"/>
          </a:p>
        </p:txBody>
      </p:sp>
      <p:sp>
        <p:nvSpPr>
          <p:cNvPr id="4" name="Holder 4"/>
          <p:cNvSpPr>
            <a:spLocks noGrp="1"/>
          </p:cNvSpPr>
          <p:nvPr>
            <p:ph type="sldNum" sz="quarter" idx="7"/>
          </p:nvPr>
        </p:nvSpPr>
        <p:spPr/>
        <p:txBody>
          <a:bodyPr lIns="0" tIns="0" rIns="0" bIns="0"/>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03491"/>
            <a:ext cx="12192000" cy="254635"/>
          </a:xfrm>
          <a:custGeom>
            <a:avLst/>
            <a:gdLst/>
            <a:ahLst/>
            <a:cxnLst/>
            <a:rect l="l" t="t" r="r" b="b"/>
            <a:pathLst>
              <a:path w="12192000" h="254634">
                <a:moveTo>
                  <a:pt x="12192000" y="0"/>
                </a:moveTo>
                <a:lnTo>
                  <a:pt x="0" y="0"/>
                </a:lnTo>
                <a:lnTo>
                  <a:pt x="0" y="254508"/>
                </a:lnTo>
                <a:lnTo>
                  <a:pt x="12192000" y="254508"/>
                </a:lnTo>
                <a:lnTo>
                  <a:pt x="12192000" y="0"/>
                </a:lnTo>
                <a:close/>
              </a:path>
            </a:pathLst>
          </a:custGeom>
          <a:solidFill>
            <a:srgbClr val="DFDFDF"/>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0" y="0"/>
            <a:ext cx="12192000" cy="711708"/>
          </a:xfrm>
          <a:prstGeom prst="rect">
            <a:avLst/>
          </a:prstGeom>
        </p:spPr>
      </p:pic>
      <p:sp>
        <p:nvSpPr>
          <p:cNvPr id="18" name="bg object 18"/>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19" name="bg object 19"/>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20" name="bg object 20"/>
          <p:cNvPicPr/>
          <p:nvPr/>
        </p:nvPicPr>
        <p:blipFill>
          <a:blip r:embed="rId8" cstate="print"/>
          <a:stretch>
            <a:fillRect/>
          </a:stretch>
        </p:blipFill>
        <p:spPr>
          <a:xfrm>
            <a:off x="5448808" y="6677812"/>
            <a:ext cx="73025" cy="107950"/>
          </a:xfrm>
          <a:prstGeom prst="rect">
            <a:avLst/>
          </a:prstGeom>
        </p:spPr>
      </p:pic>
      <p:pic>
        <p:nvPicPr>
          <p:cNvPr id="21" name="bg object 21"/>
          <p:cNvPicPr/>
          <p:nvPr/>
        </p:nvPicPr>
        <p:blipFill>
          <a:blip r:embed="rId9" cstate="print"/>
          <a:stretch>
            <a:fillRect/>
          </a:stretch>
        </p:blipFill>
        <p:spPr>
          <a:xfrm>
            <a:off x="10517123" y="5925311"/>
            <a:ext cx="1339596" cy="406908"/>
          </a:xfrm>
          <a:prstGeom prst="rect">
            <a:avLst/>
          </a:prstGeom>
        </p:spPr>
      </p:pic>
      <p:sp>
        <p:nvSpPr>
          <p:cNvPr id="22" name="bg object 22"/>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sp>
        <p:nvSpPr>
          <p:cNvPr id="23" name="bg object 23"/>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sp>
        <p:nvSpPr>
          <p:cNvPr id="2" name="Holder 2"/>
          <p:cNvSpPr>
            <a:spLocks noGrp="1"/>
          </p:cNvSpPr>
          <p:nvPr>
            <p:ph type="title"/>
          </p:nvPr>
        </p:nvSpPr>
        <p:spPr>
          <a:xfrm>
            <a:off x="203403" y="36398"/>
            <a:ext cx="5372735" cy="543864"/>
          </a:xfrm>
          <a:prstGeom prst="rect">
            <a:avLst/>
          </a:prstGeom>
        </p:spPr>
        <p:txBody>
          <a:bodyPr wrap="square" lIns="0" tIns="0" rIns="0" bIns="0">
            <a:spAutoFit/>
          </a:bodyPr>
          <a:lstStyle>
            <a:lvl1pPr>
              <a:defRPr sz="3400" b="1" i="0">
                <a:solidFill>
                  <a:srgbClr val="181818"/>
                </a:solidFill>
                <a:latin typeface="Roboto Cn"/>
                <a:cs typeface="Roboto Cn"/>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507482" y="6631675"/>
            <a:ext cx="1255395" cy="204470"/>
          </a:xfrm>
          <a:prstGeom prst="rect">
            <a:avLst/>
          </a:prstGeom>
        </p:spPr>
        <p:txBody>
          <a:bodyPr wrap="square" lIns="0" tIns="0" rIns="0" bIns="0">
            <a:spAutoFit/>
          </a:bodyPr>
          <a:lstStyle>
            <a:lvl1pPr>
              <a:defRPr sz="1200" b="0" i="0">
                <a:solidFill>
                  <a:srgbClr val="181818"/>
                </a:solidFill>
                <a:latin typeface="Roboto Lt"/>
                <a:cs typeface="Roboto Lt"/>
              </a:defRPr>
            </a:lvl1pPr>
          </a:lstStyle>
          <a:p>
            <a:pPr marL="12700">
              <a:lnSpc>
                <a:spcPct val="100000"/>
              </a:lnSpc>
              <a:spcBef>
                <a:spcPts val="10"/>
              </a:spcBef>
            </a:pPr>
            <a:r>
              <a:rPr spc="-95" dirty="0"/>
              <a:t>2104CS600</a:t>
            </a:r>
            <a:r>
              <a:rPr spc="65" dirty="0"/>
              <a:t> </a:t>
            </a:r>
            <a:r>
              <a:rPr spc="-50" dirty="0"/>
              <a:t>(Project)</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2/8/25</a:t>
            </a:fld>
            <a:endParaRPr lang="en-US"/>
          </a:p>
        </p:txBody>
      </p:sp>
      <p:sp>
        <p:nvSpPr>
          <p:cNvPr id="6" name="Holder 6"/>
          <p:cNvSpPr>
            <a:spLocks noGrp="1"/>
          </p:cNvSpPr>
          <p:nvPr>
            <p:ph type="sldNum" sz="quarter" idx="7"/>
          </p:nvPr>
        </p:nvSpPr>
        <p:spPr>
          <a:xfrm>
            <a:off x="11068811" y="6657847"/>
            <a:ext cx="244475" cy="177800"/>
          </a:xfrm>
          <a:prstGeom prst="rect">
            <a:avLst/>
          </a:prstGeom>
        </p:spPr>
        <p:txBody>
          <a:bodyPr wrap="square" lIns="0" tIns="0" rIns="0" bIns="0">
            <a:spAutoFit/>
          </a:bodyPr>
          <a:lstStyle>
            <a:lvl1pPr>
              <a:defRPr sz="1200" b="1" i="0">
                <a:solidFill>
                  <a:srgbClr val="181818"/>
                </a:solidFill>
                <a:latin typeface="Calibri"/>
                <a:cs typeface="Calibri"/>
              </a:defRPr>
            </a:lvl1pPr>
          </a:lstStyle>
          <a:p>
            <a:pPr marL="115570">
              <a:lnSpc>
                <a:spcPts val="1240"/>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hyperlink" Target="http://www.tutorialpoint.com/" TargetMode="External"/><Relationship Id="rId3" Type="http://schemas.openxmlformats.org/officeDocument/2006/relationships/image" Target="../media/image1.jpg"/><Relationship Id="rId7" Type="http://schemas.openxmlformats.org/officeDocument/2006/relationships/hyperlink" Target="http://www.stackflow.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www.javatpoint.com/" TargetMode="External"/><Relationship Id="rId5" Type="http://schemas.openxmlformats.org/officeDocument/2006/relationships/hyperlink" Target="http://www.w3schools.com/" TargetMode="Externa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768889"/>
            <a:ext cx="9601200" cy="843821"/>
          </a:xfrm>
          <a:prstGeom prst="rect">
            <a:avLst/>
          </a:prstGeom>
        </p:spPr>
        <p:txBody>
          <a:bodyPr vert="horz" wrap="square" lIns="0" tIns="12700" rIns="0" bIns="0" rtlCol="0">
            <a:spAutoFit/>
          </a:bodyPr>
          <a:lstStyle/>
          <a:p>
            <a:pPr marL="12700" algn="ctr">
              <a:lnSpc>
                <a:spcPct val="100000"/>
              </a:lnSpc>
              <a:spcBef>
                <a:spcPts val="100"/>
              </a:spcBef>
            </a:pPr>
            <a:r>
              <a:rPr lang="en-US" sz="5400" b="0" dirty="0">
                <a:solidFill>
                  <a:srgbClr val="000000"/>
                </a:solidFill>
                <a:latin typeface="Roboto"/>
                <a:cs typeface="Roboto"/>
              </a:rPr>
              <a:t>Learning Management System</a:t>
            </a:r>
            <a:endParaRPr sz="5400" dirty="0">
              <a:latin typeface="Roboto"/>
              <a:cs typeface="Roboto"/>
            </a:endParaRPr>
          </a:p>
        </p:txBody>
      </p:sp>
      <p:sp>
        <p:nvSpPr>
          <p:cNvPr id="3" name="object 3"/>
          <p:cNvSpPr txBox="1"/>
          <p:nvPr/>
        </p:nvSpPr>
        <p:spPr>
          <a:xfrm>
            <a:off x="3733800" y="3276600"/>
            <a:ext cx="4495800" cy="2375009"/>
          </a:xfrm>
          <a:prstGeom prst="rect">
            <a:avLst/>
          </a:prstGeom>
        </p:spPr>
        <p:txBody>
          <a:bodyPr vert="horz" wrap="square" lIns="0" tIns="12700" rIns="0" bIns="0" rtlCol="0">
            <a:spAutoFit/>
          </a:bodyPr>
          <a:lstStyle/>
          <a:p>
            <a:pPr algn="ctr">
              <a:spcBef>
                <a:spcPts val="100"/>
              </a:spcBef>
            </a:pPr>
            <a:r>
              <a:rPr sz="2400" b="1" spc="-10" dirty="0">
                <a:latin typeface="Roboto"/>
                <a:cs typeface="Roboto"/>
              </a:rPr>
              <a:t>Project(</a:t>
            </a:r>
            <a:r>
              <a:rPr sz="2400" b="1" spc="-10" dirty="0">
                <a:solidFill>
                  <a:srgbClr val="C00000"/>
                </a:solidFill>
                <a:latin typeface="Roboto"/>
                <a:cs typeface="Roboto"/>
              </a:rPr>
              <a:t>2104CS600</a:t>
            </a:r>
            <a:r>
              <a:rPr sz="2400" b="1" spc="-10" dirty="0">
                <a:latin typeface="Roboto"/>
                <a:cs typeface="Roboto"/>
              </a:rPr>
              <a:t>)</a:t>
            </a:r>
            <a:endParaRPr sz="2400" dirty="0">
              <a:latin typeface="Roboto"/>
              <a:cs typeface="Roboto"/>
            </a:endParaRPr>
          </a:p>
          <a:p>
            <a:pPr algn="ctr">
              <a:spcBef>
                <a:spcPts val="5"/>
              </a:spcBef>
            </a:pPr>
            <a:r>
              <a:rPr sz="2400" b="1" dirty="0">
                <a:latin typeface="Roboto"/>
                <a:cs typeface="Roboto"/>
              </a:rPr>
              <a:t>BCA</a:t>
            </a:r>
            <a:r>
              <a:rPr sz="2400" b="1" spc="165" dirty="0">
                <a:latin typeface="Roboto"/>
                <a:cs typeface="Roboto"/>
              </a:rPr>
              <a:t> </a:t>
            </a:r>
            <a:r>
              <a:rPr sz="2400" b="1" spc="-10" dirty="0">
                <a:latin typeface="Roboto"/>
                <a:cs typeface="Roboto"/>
              </a:rPr>
              <a:t>SEMESTER-</a:t>
            </a:r>
            <a:r>
              <a:rPr sz="2400" b="1" spc="-50" dirty="0">
                <a:latin typeface="Roboto"/>
                <a:cs typeface="Roboto"/>
              </a:rPr>
              <a:t>6</a:t>
            </a:r>
            <a:endParaRPr lang="en-IN" sz="2400" dirty="0">
              <a:latin typeface="Roboto"/>
              <a:cs typeface="Roboto"/>
            </a:endParaRPr>
          </a:p>
          <a:p>
            <a:pPr marL="196850" marR="186690" algn="ctr"/>
            <a:r>
              <a:rPr lang="en-IN" sz="2400" spc="-10" dirty="0" err="1">
                <a:solidFill>
                  <a:srgbClr val="C00000"/>
                </a:solidFill>
                <a:latin typeface="Roboto"/>
                <a:cs typeface="Roboto"/>
              </a:rPr>
              <a:t>Garala</a:t>
            </a:r>
            <a:r>
              <a:rPr lang="en-IN" sz="2400" spc="-10" dirty="0">
                <a:solidFill>
                  <a:srgbClr val="C00000"/>
                </a:solidFill>
                <a:latin typeface="Roboto"/>
                <a:cs typeface="Roboto"/>
              </a:rPr>
              <a:t> Renil 22030401061</a:t>
            </a:r>
            <a:endParaRPr lang="en-IN" sz="2400" dirty="0">
              <a:latin typeface="Roboto"/>
              <a:cs typeface="Roboto"/>
            </a:endParaRPr>
          </a:p>
          <a:p>
            <a:pPr marL="169545" algn="ctr">
              <a:spcBef>
                <a:spcPts val="2005"/>
              </a:spcBef>
            </a:pPr>
            <a:r>
              <a:rPr sz="2800" spc="-10" dirty="0">
                <a:latin typeface="Roboto"/>
                <a:cs typeface="Roboto"/>
              </a:rPr>
              <a:t>Internal</a:t>
            </a:r>
            <a:r>
              <a:rPr sz="2800" spc="-160" dirty="0">
                <a:latin typeface="Roboto"/>
                <a:cs typeface="Roboto"/>
              </a:rPr>
              <a:t> </a:t>
            </a:r>
            <a:r>
              <a:rPr sz="2800" spc="-10" dirty="0">
                <a:latin typeface="Roboto"/>
                <a:cs typeface="Roboto"/>
              </a:rPr>
              <a:t>Guide:</a:t>
            </a:r>
            <a:endParaRPr sz="2800" dirty="0">
              <a:latin typeface="Roboto"/>
              <a:cs typeface="Roboto"/>
            </a:endParaRPr>
          </a:p>
          <a:p>
            <a:pPr marL="168275" algn="ctr">
              <a:spcBef>
                <a:spcPts val="50"/>
              </a:spcBef>
            </a:pPr>
            <a:r>
              <a:rPr lang="en-US" dirty="0">
                <a:solidFill>
                  <a:srgbClr val="C00000"/>
                </a:solidFill>
                <a:latin typeface="Roboto"/>
                <a:cs typeface="Roboto"/>
              </a:rPr>
              <a:t>Asst.</a:t>
            </a:r>
            <a:r>
              <a:rPr lang="en-IN" sz="1800" dirty="0">
                <a:solidFill>
                  <a:srgbClr val="C00000"/>
                </a:solidFill>
                <a:latin typeface="Roboto"/>
                <a:cs typeface="Roboto"/>
              </a:rPr>
              <a:t>Prof.</a:t>
            </a:r>
            <a:r>
              <a:rPr sz="1800" spc="-60" dirty="0">
                <a:solidFill>
                  <a:srgbClr val="C00000"/>
                </a:solidFill>
                <a:latin typeface="Roboto"/>
                <a:cs typeface="Roboto"/>
              </a:rPr>
              <a:t> </a:t>
            </a:r>
            <a:r>
              <a:rPr lang="en-US" sz="1800" spc="-60" dirty="0">
                <a:solidFill>
                  <a:srgbClr val="C00000"/>
                </a:solidFill>
                <a:latin typeface="Roboto"/>
                <a:cs typeface="Roboto"/>
              </a:rPr>
              <a:t>Chirag </a:t>
            </a:r>
            <a:r>
              <a:rPr lang="en-US" sz="1800" spc="-60" dirty="0" err="1">
                <a:solidFill>
                  <a:srgbClr val="C00000"/>
                </a:solidFill>
                <a:latin typeface="Roboto"/>
                <a:cs typeface="Roboto"/>
              </a:rPr>
              <a:t>Sakhrani</a:t>
            </a:r>
            <a:endParaRPr sz="1800" dirty="0">
              <a:latin typeface="Roboto"/>
              <a:cs typeface="Roboto"/>
            </a:endParaRPr>
          </a:p>
          <a:p>
            <a:pPr marL="169545" algn="ctr">
              <a:spcBef>
                <a:spcPts val="5"/>
              </a:spcBef>
            </a:pPr>
            <a:r>
              <a:rPr sz="1800" dirty="0">
                <a:latin typeface="Roboto"/>
                <a:cs typeface="Roboto"/>
              </a:rPr>
              <a:t>DICA,</a:t>
            </a:r>
            <a:r>
              <a:rPr sz="1800" spc="-35" dirty="0">
                <a:latin typeface="Roboto"/>
                <a:cs typeface="Roboto"/>
              </a:rPr>
              <a:t> </a:t>
            </a:r>
            <a:r>
              <a:rPr sz="1800" spc="-25" dirty="0">
                <a:latin typeface="Roboto"/>
                <a:cs typeface="Roboto"/>
              </a:rPr>
              <a:t>Darshan</a:t>
            </a:r>
            <a:r>
              <a:rPr sz="1800" spc="-45" dirty="0">
                <a:latin typeface="Roboto"/>
                <a:cs typeface="Roboto"/>
              </a:rPr>
              <a:t> </a:t>
            </a:r>
            <a:r>
              <a:rPr sz="1800" spc="-10" dirty="0">
                <a:latin typeface="Roboto"/>
                <a:cs typeface="Roboto"/>
              </a:rPr>
              <a:t>University</a:t>
            </a:r>
            <a:endParaRPr sz="1800" dirty="0">
              <a:latin typeface="Roboto"/>
              <a:cs typeface="Roboto"/>
            </a:endParaRPr>
          </a:p>
        </p:txBody>
      </p:sp>
      <p:pic>
        <p:nvPicPr>
          <p:cNvPr id="4" name="object 4"/>
          <p:cNvPicPr/>
          <p:nvPr/>
        </p:nvPicPr>
        <p:blipFill>
          <a:blip r:embed="rId2" cstate="print"/>
          <a:stretch>
            <a:fillRect/>
          </a:stretch>
        </p:blipFill>
        <p:spPr>
          <a:xfrm>
            <a:off x="8839200" y="381000"/>
            <a:ext cx="2977896" cy="9037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79283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25" dirty="0">
                <a:solidFill>
                  <a:srgbClr val="1D2F63"/>
                </a:solidFill>
                <a:latin typeface="Roboto Cn"/>
                <a:cs typeface="Roboto Cn"/>
              </a:rPr>
              <a:t>Requirement</a:t>
            </a:r>
            <a:endParaRPr sz="6000" dirty="0">
              <a:latin typeface="Roboto Cn"/>
              <a:cs typeface="Roboto Cn"/>
            </a:endParaRPr>
          </a:p>
        </p:txBody>
      </p:sp>
      <p:sp>
        <p:nvSpPr>
          <p:cNvPr id="3" name="object 3"/>
          <p:cNvSpPr txBox="1"/>
          <p:nvPr/>
        </p:nvSpPr>
        <p:spPr>
          <a:xfrm>
            <a:off x="931042" y="4724400"/>
            <a:ext cx="4059554"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Hardware</a:t>
            </a:r>
            <a:r>
              <a:rPr sz="3000" b="1" spc="-110" dirty="0">
                <a:latin typeface="Calibri"/>
                <a:cs typeface="Calibri"/>
              </a:rPr>
              <a:t> </a:t>
            </a:r>
            <a:r>
              <a:rPr sz="3000" b="1" dirty="0">
                <a:latin typeface="Calibri"/>
                <a:cs typeface="Calibri"/>
              </a:rPr>
              <a:t>Requirement</a:t>
            </a:r>
            <a:r>
              <a:rPr sz="3000" b="1" spc="-90" dirty="0">
                <a:latin typeface="Calibri"/>
                <a:cs typeface="Calibri"/>
              </a:rPr>
              <a:t> </a:t>
            </a:r>
            <a:r>
              <a:rPr sz="3000" b="1" spc="-25" dirty="0">
                <a:latin typeface="Calibri"/>
                <a:cs typeface="Calibri"/>
              </a:rPr>
              <a:t>:-</a:t>
            </a:r>
            <a:endParaRPr sz="30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94211" y="6619747"/>
            <a:ext cx="18097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181818"/>
                </a:solidFill>
                <a:latin typeface="Calibri"/>
                <a:cs typeface="Calibri"/>
              </a:rPr>
              <a:t>11</a:t>
            </a:r>
            <a:endParaRPr sz="1200">
              <a:latin typeface="Calibri"/>
              <a:cs typeface="Calibri"/>
            </a:endParaRPr>
          </a:p>
        </p:txBody>
      </p:sp>
      <p:grpSp>
        <p:nvGrpSpPr>
          <p:cNvPr id="3" name="object 3"/>
          <p:cNvGrpSpPr/>
          <p:nvPr/>
        </p:nvGrpSpPr>
        <p:grpSpPr>
          <a:xfrm>
            <a:off x="0" y="0"/>
            <a:ext cx="12192000" cy="718185"/>
            <a:chOff x="0" y="0"/>
            <a:chExt cx="12192000" cy="718185"/>
          </a:xfrm>
        </p:grpSpPr>
        <p:pic>
          <p:nvPicPr>
            <p:cNvPr id="4" name="object 4"/>
            <p:cNvPicPr/>
            <p:nvPr/>
          </p:nvPicPr>
          <p:blipFill>
            <a:blip r:embed="rId2" cstate="print"/>
            <a:stretch>
              <a:fillRect/>
            </a:stretch>
          </p:blipFill>
          <p:spPr>
            <a:xfrm>
              <a:off x="0" y="0"/>
              <a:ext cx="12192000" cy="711708"/>
            </a:xfrm>
            <a:prstGeom prst="rect">
              <a:avLst/>
            </a:prstGeom>
          </p:spPr>
        </p:pic>
        <p:sp>
          <p:nvSpPr>
            <p:cNvPr id="5" name="object 5"/>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6" name="object 6"/>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7" name="object 7"/>
          <p:cNvGrpSpPr/>
          <p:nvPr/>
        </p:nvGrpSpPr>
        <p:grpSpPr>
          <a:xfrm>
            <a:off x="0" y="6600443"/>
            <a:ext cx="12192000" cy="185420"/>
            <a:chOff x="0" y="6600443"/>
            <a:chExt cx="12192000" cy="185420"/>
          </a:xfrm>
        </p:grpSpPr>
        <p:sp>
          <p:nvSpPr>
            <p:cNvPr id="8" name="object 8"/>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9" name="object 9"/>
            <p:cNvPicPr/>
            <p:nvPr/>
          </p:nvPicPr>
          <p:blipFill>
            <a:blip r:embed="rId3" cstate="print"/>
            <a:stretch>
              <a:fillRect/>
            </a:stretch>
          </p:blipFill>
          <p:spPr>
            <a:xfrm>
              <a:off x="5448808" y="6677812"/>
              <a:ext cx="73025" cy="107950"/>
            </a:xfrm>
            <a:prstGeom prst="rect">
              <a:avLst/>
            </a:prstGeom>
          </p:spPr>
        </p:pic>
      </p:grpSp>
      <p:sp>
        <p:nvSpPr>
          <p:cNvPr id="10" name="object 10"/>
          <p:cNvSpPr txBox="1"/>
          <p:nvPr/>
        </p:nvSpPr>
        <p:spPr>
          <a:xfrm>
            <a:off x="5507482" y="6620662"/>
            <a:ext cx="1255395" cy="208279"/>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181818"/>
                </a:solidFill>
                <a:latin typeface="Roboto Lt"/>
                <a:cs typeface="Roboto Lt"/>
              </a:rPr>
              <a:t>2104CS600</a:t>
            </a:r>
            <a:r>
              <a:rPr sz="1200" spc="65" dirty="0">
                <a:solidFill>
                  <a:srgbClr val="181818"/>
                </a:solidFill>
                <a:latin typeface="Roboto Lt"/>
                <a:cs typeface="Roboto Lt"/>
              </a:rPr>
              <a:t> </a:t>
            </a:r>
            <a:r>
              <a:rPr sz="1200" spc="-50" dirty="0">
                <a:solidFill>
                  <a:srgbClr val="181818"/>
                </a:solidFill>
                <a:latin typeface="Roboto Lt"/>
                <a:cs typeface="Roboto Lt"/>
              </a:rPr>
              <a:t>(Project)</a:t>
            </a:r>
            <a:endParaRPr sz="1200">
              <a:latin typeface="Roboto Lt"/>
              <a:cs typeface="Roboto Lt"/>
            </a:endParaRPr>
          </a:p>
        </p:txBody>
      </p:sp>
      <p:grpSp>
        <p:nvGrpSpPr>
          <p:cNvPr id="11" name="object 11"/>
          <p:cNvGrpSpPr/>
          <p:nvPr/>
        </p:nvGrpSpPr>
        <p:grpSpPr>
          <a:xfrm>
            <a:off x="10517123" y="5925311"/>
            <a:ext cx="1339850" cy="407034"/>
            <a:chOff x="10517123" y="5925311"/>
            <a:chExt cx="1339850" cy="407034"/>
          </a:xfrm>
        </p:grpSpPr>
        <p:pic>
          <p:nvPicPr>
            <p:cNvPr id="12" name="object 12"/>
            <p:cNvPicPr/>
            <p:nvPr/>
          </p:nvPicPr>
          <p:blipFill>
            <a:blip r:embed="rId4" cstate="print"/>
            <a:stretch>
              <a:fillRect/>
            </a:stretch>
          </p:blipFill>
          <p:spPr>
            <a:xfrm>
              <a:off x="10517123" y="5925311"/>
              <a:ext cx="1339596" cy="406908"/>
            </a:xfrm>
            <a:prstGeom prst="rect">
              <a:avLst/>
            </a:prstGeom>
          </p:spPr>
        </p:pic>
        <p:sp>
          <p:nvSpPr>
            <p:cNvPr id="13" name="object 1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Hardware</a:t>
            </a:r>
            <a:r>
              <a:rPr spc="165" dirty="0"/>
              <a:t> </a:t>
            </a:r>
            <a:r>
              <a:rPr spc="-10" dirty="0"/>
              <a:t>Requirement</a:t>
            </a:r>
          </a:p>
        </p:txBody>
      </p:sp>
      <p:sp>
        <p:nvSpPr>
          <p:cNvPr id="15" name="object 15"/>
          <p:cNvSpPr txBox="1"/>
          <p:nvPr/>
        </p:nvSpPr>
        <p:spPr>
          <a:xfrm>
            <a:off x="286004" y="880110"/>
            <a:ext cx="11753596" cy="4639732"/>
          </a:xfrm>
          <a:prstGeom prst="rect">
            <a:avLst/>
          </a:prstGeom>
        </p:spPr>
        <p:txBody>
          <a:bodyPr vert="horz" wrap="square" lIns="0" tIns="104140" rIns="0" bIns="0" rtlCol="0">
            <a:spAutoFit/>
          </a:bodyPr>
          <a:lstStyle/>
          <a:p>
            <a:pPr marL="12700">
              <a:lnSpc>
                <a:spcPct val="100000"/>
              </a:lnSpc>
              <a:spcBef>
                <a:spcPts val="820"/>
              </a:spcBef>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For Server (Hosting the LMS)</a:t>
            </a:r>
            <a:endParaRPr lang="en-IN" sz="2000" b="1"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820"/>
              </a:spcBef>
              <a:buFont typeface="Wingdings"/>
              <a:buChar char=""/>
              <a:tabLst>
                <a:tab pos="393700" algn="l"/>
              </a:tabLst>
            </a:pPr>
            <a:r>
              <a:rPr lang="en-IN" sz="2000" b="1" dirty="0">
                <a:latin typeface="Roboto" panose="02000000000000000000" pitchFamily="2" charset="0"/>
                <a:ea typeface="Roboto" panose="02000000000000000000" pitchFamily="2" charset="0"/>
                <a:cs typeface="Roboto" panose="02000000000000000000" pitchFamily="2" charset="0"/>
              </a:rPr>
              <a:t>Processor: </a:t>
            </a:r>
            <a:r>
              <a:rPr lang="en-IN" sz="20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Minimum Intel Core i5 / AMD </a:t>
            </a:r>
            <a:r>
              <a:rPr lang="en-IN" sz="200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Ryzen</a:t>
            </a:r>
            <a:r>
              <a:rPr lang="en-IN" sz="20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5 (Recommended: Intel for high traffic).</a:t>
            </a:r>
          </a:p>
          <a:p>
            <a:pPr marL="393700" indent="-381000">
              <a:lnSpc>
                <a:spcPct val="100000"/>
              </a:lnSpc>
              <a:spcBef>
                <a:spcPts val="820"/>
              </a:spcBef>
              <a:buFont typeface="Wingdings"/>
              <a:buChar char=""/>
              <a:tabLst>
                <a:tab pos="393700" algn="l"/>
              </a:tabLst>
            </a:pPr>
            <a:r>
              <a:rPr lang="en-IN" sz="2000" b="1" dirty="0"/>
              <a:t>RAM:</a:t>
            </a:r>
            <a:r>
              <a:rPr lang="en-IN" sz="2000" dirty="0"/>
              <a:t> Minimum 8GB RAM (Recommended: 16GB+ for better performance).</a:t>
            </a: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Storage:</a:t>
            </a:r>
            <a:r>
              <a:rPr lang="en-IN" sz="2000" b="0" i="0" u="none" strike="noStrike" dirty="0">
                <a:solidFill>
                  <a:srgbClr val="000000"/>
                </a:solidFill>
                <a:effectLst/>
                <a:latin typeface="-webkit-standard"/>
              </a:rPr>
              <a:t> </a:t>
            </a:r>
            <a:r>
              <a:rPr lang="en-IN" sz="2000" i="0" u="none" strike="noStrike" dirty="0">
                <a:solidFill>
                  <a:srgbClr val="000000"/>
                </a:solidFill>
                <a:effectLst/>
              </a:rPr>
              <a:t>100GB SSD minimum</a:t>
            </a:r>
            <a:r>
              <a:rPr lang="en-IN" sz="2000" i="0" u="none" strike="noStrike" dirty="0">
                <a:solidFill>
                  <a:srgbClr val="000000"/>
                </a:solidFill>
                <a:effectLst/>
                <a:latin typeface="-webkit-standard"/>
              </a:rPr>
              <a:t> (Recommended: 500GB+ SSD for faster data access).</a:t>
            </a: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Network:</a:t>
            </a:r>
            <a:r>
              <a:rPr lang="en-IN" sz="2000" b="0" i="0" u="none" strike="noStrike" dirty="0">
                <a:solidFill>
                  <a:srgbClr val="000000"/>
                </a:solidFill>
                <a:effectLst/>
                <a:latin typeface="-webkit-standard"/>
              </a:rPr>
              <a:t> </a:t>
            </a:r>
            <a:r>
              <a:rPr lang="en-IN" sz="2000" i="0" u="none" strike="noStrike" dirty="0">
                <a:solidFill>
                  <a:srgbClr val="000000"/>
                </a:solidFill>
                <a:effectLst/>
              </a:rPr>
              <a:t>Gigabit Ethernet</a:t>
            </a:r>
            <a:r>
              <a:rPr lang="en-IN" sz="2000" i="0" u="none" strike="noStrike" dirty="0">
                <a:solidFill>
                  <a:srgbClr val="000000"/>
                </a:solidFill>
                <a:effectLst/>
                <a:latin typeface="-webkit-standard"/>
              </a:rPr>
              <a:t> or high-speed connection for handling multiple users.</a:t>
            </a:r>
            <a:endParaRPr lang="en-IN" sz="20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12700">
              <a:lnSpc>
                <a:spcPct val="100000"/>
              </a:lnSpc>
              <a:spcBef>
                <a:spcPts val="820"/>
              </a:spcBef>
              <a:tabLst>
                <a:tab pos="393700" algn="l"/>
              </a:tabLst>
            </a:pPr>
            <a:endParaRPr lang="en-IN" sz="2000" b="1" dirty="0">
              <a:latin typeface="Roboto" panose="02000000000000000000" pitchFamily="2" charset="0"/>
              <a:ea typeface="Roboto" panose="02000000000000000000" pitchFamily="2" charset="0"/>
              <a:cs typeface="Roboto" panose="02000000000000000000" pitchFamily="2" charset="0"/>
            </a:endParaRPr>
          </a:p>
          <a:p>
            <a:pPr marL="12700">
              <a:spcBef>
                <a:spcPts val="820"/>
              </a:spcBef>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For End Users (Students &amp; Instructors)</a:t>
            </a:r>
            <a:endParaRPr lang="en-IN" sz="2400" b="1"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820"/>
              </a:spcBef>
              <a:buFont typeface="Wingdings"/>
              <a:buChar char=""/>
              <a:tabLst>
                <a:tab pos="393700" algn="l"/>
              </a:tabLst>
            </a:pPr>
            <a:r>
              <a:rPr lang="en-IN" sz="2000" b="1" dirty="0">
                <a:latin typeface="Roboto" panose="02000000000000000000" pitchFamily="2" charset="0"/>
                <a:ea typeface="Roboto" panose="02000000000000000000" pitchFamily="2" charset="0"/>
                <a:cs typeface="Roboto" panose="02000000000000000000" pitchFamily="2" charset="0"/>
              </a:rPr>
              <a:t>Device:</a:t>
            </a:r>
            <a:r>
              <a:rPr lang="en-IN" sz="2000" dirty="0">
                <a:latin typeface="Roboto" panose="02000000000000000000" pitchFamily="2" charset="0"/>
                <a:ea typeface="Roboto" panose="02000000000000000000" pitchFamily="2" charset="0"/>
                <a:cs typeface="Roboto" panose="02000000000000000000" pitchFamily="2" charset="0"/>
              </a:rPr>
              <a:t> Any laptop, desktop, tablet, or smartphone.</a:t>
            </a:r>
          </a:p>
          <a:p>
            <a:pPr marL="393700" indent="-381000">
              <a:lnSpc>
                <a:spcPct val="100000"/>
              </a:lnSpc>
              <a:spcBef>
                <a:spcPts val="820"/>
              </a:spcBef>
              <a:buFont typeface="Wingdings"/>
              <a:buChar char=""/>
              <a:tabLst>
                <a:tab pos="393700" algn="l"/>
              </a:tabLst>
            </a:pPr>
            <a:r>
              <a:rPr lang="en-IN" sz="2000" b="1" dirty="0">
                <a:latin typeface="Roboto" panose="02000000000000000000" pitchFamily="2" charset="0"/>
                <a:ea typeface="Roboto" panose="02000000000000000000" pitchFamily="2" charset="0"/>
                <a:cs typeface="Roboto" panose="02000000000000000000" pitchFamily="2" charset="0"/>
              </a:rPr>
              <a:t>Processor:</a:t>
            </a:r>
            <a:r>
              <a:rPr lang="en-IN" sz="2000" dirty="0">
                <a:latin typeface="Roboto" panose="02000000000000000000" pitchFamily="2" charset="0"/>
                <a:ea typeface="Roboto" panose="02000000000000000000" pitchFamily="2" charset="0"/>
                <a:cs typeface="Roboto" panose="02000000000000000000" pitchFamily="2" charset="0"/>
              </a:rPr>
              <a:t> Minimum Intel Core i3 or equivalent.</a:t>
            </a:r>
          </a:p>
          <a:p>
            <a:pPr marL="393700" indent="-381000">
              <a:lnSpc>
                <a:spcPct val="100000"/>
              </a:lnSpc>
              <a:spcBef>
                <a:spcPts val="820"/>
              </a:spcBef>
              <a:buFont typeface="Wingdings"/>
              <a:buChar char=""/>
              <a:tabLst>
                <a:tab pos="393700" algn="l"/>
              </a:tabLst>
            </a:pPr>
            <a:r>
              <a:rPr lang="en-IN" sz="2000" b="1" dirty="0">
                <a:latin typeface="Roboto" panose="02000000000000000000" pitchFamily="2" charset="0"/>
                <a:ea typeface="Roboto" panose="02000000000000000000" pitchFamily="2" charset="0"/>
                <a:cs typeface="Roboto" panose="02000000000000000000" pitchFamily="2" charset="0"/>
              </a:rPr>
              <a:t>RAM:</a:t>
            </a:r>
            <a:r>
              <a:rPr lang="en-IN" sz="2000" dirty="0">
                <a:latin typeface="Roboto" panose="02000000000000000000" pitchFamily="2" charset="0"/>
                <a:ea typeface="Roboto" panose="02000000000000000000" pitchFamily="2" charset="0"/>
                <a:cs typeface="Roboto" panose="02000000000000000000" pitchFamily="2" charset="0"/>
              </a:rPr>
              <a:t> 4GB RAM (Recommended: 8GB for better performance).</a:t>
            </a:r>
          </a:p>
          <a:p>
            <a:pPr marL="393700" indent="-381000">
              <a:lnSpc>
                <a:spcPct val="100000"/>
              </a:lnSpc>
              <a:spcBef>
                <a:spcPts val="820"/>
              </a:spcBef>
              <a:buFont typeface="Wingdings"/>
              <a:buChar char=""/>
              <a:tabLst>
                <a:tab pos="393700" algn="l"/>
              </a:tabLst>
            </a:pPr>
            <a:r>
              <a:rPr lang="en-IN" sz="2000" b="1" dirty="0">
                <a:latin typeface="Roboto" panose="02000000000000000000" pitchFamily="2" charset="0"/>
                <a:ea typeface="Roboto" panose="02000000000000000000" pitchFamily="2" charset="0"/>
                <a:cs typeface="Roboto" panose="02000000000000000000" pitchFamily="2" charset="0"/>
              </a:rPr>
              <a:t>Storage:</a:t>
            </a:r>
            <a:r>
              <a:rPr lang="en-IN" sz="2000" dirty="0">
                <a:latin typeface="Roboto" panose="02000000000000000000" pitchFamily="2" charset="0"/>
                <a:ea typeface="Roboto" panose="02000000000000000000" pitchFamily="2" charset="0"/>
                <a:cs typeface="Roboto" panose="02000000000000000000" pitchFamily="2" charset="0"/>
              </a:rPr>
              <a:t> At least 20GB of free space for course materials and downloads.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76235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25" dirty="0">
                <a:solidFill>
                  <a:srgbClr val="1D2F63"/>
                </a:solidFill>
                <a:latin typeface="Roboto Cn"/>
                <a:cs typeface="Roboto Cn"/>
              </a:rPr>
              <a:t>Requirement</a:t>
            </a:r>
            <a:endParaRPr sz="6000" dirty="0">
              <a:latin typeface="Roboto Cn"/>
              <a:cs typeface="Roboto Cn"/>
            </a:endParaRPr>
          </a:p>
        </p:txBody>
      </p:sp>
      <p:sp>
        <p:nvSpPr>
          <p:cNvPr id="3" name="object 3"/>
          <p:cNvSpPr txBox="1"/>
          <p:nvPr/>
        </p:nvSpPr>
        <p:spPr>
          <a:xfrm>
            <a:off x="1139444" y="4679950"/>
            <a:ext cx="3930015"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Software</a:t>
            </a:r>
            <a:r>
              <a:rPr sz="3000" b="1" spc="-70" dirty="0">
                <a:latin typeface="Calibri"/>
                <a:cs typeface="Calibri"/>
              </a:rPr>
              <a:t> </a:t>
            </a:r>
            <a:r>
              <a:rPr sz="3000" b="1" dirty="0">
                <a:latin typeface="Calibri"/>
                <a:cs typeface="Calibri"/>
              </a:rPr>
              <a:t>Requirement</a:t>
            </a:r>
            <a:r>
              <a:rPr sz="3000" b="1" spc="-60"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Software</a:t>
            </a:r>
            <a:r>
              <a:rPr spc="145" dirty="0"/>
              <a:t> </a:t>
            </a:r>
            <a:r>
              <a:rPr spc="-10" dirty="0"/>
              <a:t>Requirement</a:t>
            </a:r>
          </a:p>
        </p:txBody>
      </p:sp>
      <p:sp>
        <p:nvSpPr>
          <p:cNvPr id="14" name="object 1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15" name="object 15"/>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13</a:t>
            </a:r>
            <a:endParaRPr sz="1200">
              <a:latin typeface="Calibri"/>
              <a:cs typeface="Calibri"/>
            </a:endParaRPr>
          </a:p>
        </p:txBody>
      </p:sp>
      <p:sp>
        <p:nvSpPr>
          <p:cNvPr id="13" name="object 13"/>
          <p:cNvSpPr txBox="1"/>
          <p:nvPr/>
        </p:nvSpPr>
        <p:spPr>
          <a:xfrm>
            <a:off x="286004" y="880110"/>
            <a:ext cx="11677396" cy="2464777"/>
          </a:xfrm>
          <a:prstGeom prst="rect">
            <a:avLst/>
          </a:prstGeom>
        </p:spPr>
        <p:txBody>
          <a:bodyPr vert="horz" wrap="square" lIns="0" tIns="104140" rIns="0" bIns="0" rtlCol="0">
            <a:spAutoFit/>
          </a:bodyPr>
          <a:lstStyle/>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Operating System:</a:t>
            </a:r>
            <a:r>
              <a:rPr lang="en-IN" sz="2000" b="0" i="0" u="none" strike="noStrike" dirty="0">
                <a:solidFill>
                  <a:srgbClr val="000000"/>
                </a:solidFill>
                <a:effectLst/>
                <a:latin typeface="-webkit-standard"/>
              </a:rPr>
              <a:t> Linux (Ubuntu, CentOS) or Windows Server</a:t>
            </a: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Database:</a:t>
            </a:r>
            <a:r>
              <a:rPr lang="en-IN" sz="2000" b="0" i="0" u="none" strike="noStrike" dirty="0">
                <a:solidFill>
                  <a:srgbClr val="000000"/>
                </a:solidFill>
                <a:effectLst/>
                <a:latin typeface="-webkit-standard"/>
              </a:rPr>
              <a:t> MongoDB (for MERN stack)</a:t>
            </a:r>
            <a:endParaRPr lang="en-IN" sz="2000" dirty="0">
              <a:solidFill>
                <a:srgbClr val="000000"/>
              </a:solidFill>
              <a:latin typeface="-webkit-standard"/>
            </a:endParaRP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Backend:</a:t>
            </a:r>
            <a:r>
              <a:rPr lang="en-IN" sz="2000" b="0" i="0" u="none" strike="noStrike" dirty="0">
                <a:solidFill>
                  <a:srgbClr val="000000"/>
                </a:solidFill>
                <a:effectLst/>
                <a:latin typeface="-webkit-standard"/>
              </a:rPr>
              <a:t> Node.js with </a:t>
            </a:r>
            <a:r>
              <a:rPr lang="en-IN" sz="2000" b="0" i="0" u="none" strike="noStrike" dirty="0" err="1">
                <a:solidFill>
                  <a:srgbClr val="000000"/>
                </a:solidFill>
                <a:effectLst/>
                <a:latin typeface="-webkit-standard"/>
              </a:rPr>
              <a:t>Express.js</a:t>
            </a:r>
            <a:endParaRPr lang="en-IN" sz="2000" b="0" i="0" u="none" strike="noStrike" dirty="0">
              <a:solidFill>
                <a:srgbClr val="000000"/>
              </a:solidFill>
              <a:effectLst/>
              <a:latin typeface="-webkit-standard"/>
            </a:endParaRP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Frontend:</a:t>
            </a:r>
            <a:r>
              <a:rPr lang="en-IN" sz="2000" b="0" i="0" u="none" strike="noStrike" dirty="0">
                <a:solidFill>
                  <a:srgbClr val="000000"/>
                </a:solidFill>
                <a:effectLst/>
                <a:latin typeface="-webkit-standard"/>
              </a:rPr>
              <a:t> </a:t>
            </a:r>
            <a:r>
              <a:rPr lang="en-IN" sz="2000" b="0" i="0" u="none" strike="noStrike" dirty="0" err="1">
                <a:solidFill>
                  <a:srgbClr val="000000"/>
                </a:solidFill>
                <a:effectLst/>
                <a:latin typeface="-webkit-standard"/>
              </a:rPr>
              <a:t>React.js</a:t>
            </a:r>
            <a:endParaRPr lang="en-IN" sz="2000" dirty="0">
              <a:solidFill>
                <a:srgbClr val="000000"/>
              </a:solidFill>
              <a:latin typeface="-webkit-standard"/>
            </a:endParaRP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Version Control:</a:t>
            </a:r>
            <a:r>
              <a:rPr lang="en-IN" sz="2000" b="0" i="0" u="none" strike="noStrike" dirty="0">
                <a:solidFill>
                  <a:srgbClr val="000000"/>
                </a:solidFill>
                <a:effectLst/>
                <a:latin typeface="-webkit-standard"/>
              </a:rPr>
              <a:t> Git and GitHub/GitLab</a:t>
            </a:r>
          </a:p>
          <a:p>
            <a:pPr marL="393700" indent="-381000">
              <a:lnSpc>
                <a:spcPct val="100000"/>
              </a:lnSpc>
              <a:spcBef>
                <a:spcPts val="820"/>
              </a:spcBef>
              <a:buFont typeface="Wingdings"/>
              <a:buChar char=""/>
              <a:tabLst>
                <a:tab pos="393700" algn="l"/>
              </a:tabLst>
            </a:pPr>
            <a:r>
              <a:rPr lang="en-IN" sz="2000" b="1" i="0" u="none" strike="noStrike" dirty="0">
                <a:solidFill>
                  <a:srgbClr val="000000"/>
                </a:solidFill>
                <a:effectLst/>
              </a:rPr>
              <a:t>Cloud Services (Optional):</a:t>
            </a:r>
            <a:r>
              <a:rPr lang="en-IN" sz="2000" b="0" i="0" u="none" strike="noStrike" dirty="0">
                <a:solidFill>
                  <a:srgbClr val="000000"/>
                </a:solidFill>
                <a:effectLst/>
                <a:latin typeface="-webkit-standard"/>
              </a:rPr>
              <a:t> AWS, Google Cloud, or </a:t>
            </a:r>
            <a:r>
              <a:rPr lang="en-IN" sz="2000" b="0" i="0" u="none" strike="noStrike" dirty="0" err="1">
                <a:solidFill>
                  <a:srgbClr val="000000"/>
                </a:solidFill>
                <a:effectLst/>
                <a:latin typeface="-webkit-standard"/>
              </a:rPr>
              <a:t>DigitalOcean</a:t>
            </a:r>
            <a:r>
              <a:rPr lang="en-IN" sz="2000" b="0" i="0" u="none" strike="noStrike" dirty="0">
                <a:solidFill>
                  <a:srgbClr val="000000"/>
                </a:solidFill>
                <a:effectLst/>
                <a:latin typeface="-webkit-standard"/>
              </a:rPr>
              <a:t> for hosting</a:t>
            </a:r>
            <a:endParaRPr lang="en-IN" sz="2000" dirty="0">
              <a:solidFill>
                <a:srgbClr val="000000"/>
              </a:solidFill>
              <a:latin typeface="-webkit-standar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5718556" cy="939800"/>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Module</a:t>
            </a:r>
            <a:r>
              <a:rPr sz="6000" i="1" spc="-160" dirty="0">
                <a:solidFill>
                  <a:srgbClr val="1D2F63"/>
                </a:solidFill>
                <a:latin typeface="Roboto Cn"/>
                <a:cs typeface="Roboto Cn"/>
              </a:rPr>
              <a:t> </a:t>
            </a:r>
            <a:r>
              <a:rPr sz="6000" i="1" spc="-25" dirty="0">
                <a:solidFill>
                  <a:srgbClr val="1D2F63"/>
                </a:solidFill>
                <a:latin typeface="Roboto Cn"/>
                <a:cs typeface="Roboto Cn"/>
              </a:rPr>
              <a:t>List</a:t>
            </a:r>
            <a:endParaRPr sz="6000" dirty="0">
              <a:latin typeface="Roboto Cn"/>
              <a:cs typeface="Roboto C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Module</a:t>
            </a:r>
            <a:r>
              <a:rPr lang="en-US" spc="235" dirty="0"/>
              <a:t> </a:t>
            </a:r>
            <a:r>
              <a:rPr spc="-20" dirty="0"/>
              <a:t>List</a:t>
            </a:r>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8" name="object 8"/>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15</a:t>
            </a:r>
            <a:endParaRPr sz="1200">
              <a:latin typeface="Calibri"/>
              <a:cs typeface="Calibri"/>
            </a:endParaRPr>
          </a:p>
        </p:txBody>
      </p:sp>
      <p:sp>
        <p:nvSpPr>
          <p:cNvPr id="3" name="object 3"/>
          <p:cNvSpPr txBox="1"/>
          <p:nvPr/>
        </p:nvSpPr>
        <p:spPr>
          <a:xfrm>
            <a:off x="210108" y="971550"/>
            <a:ext cx="3447492"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Roboto"/>
                <a:cs typeface="Roboto"/>
              </a:rPr>
              <a:t>Admin</a:t>
            </a:r>
            <a:r>
              <a:rPr lang="en-US" sz="2400" b="1" dirty="0">
                <a:latin typeface="Roboto"/>
                <a:cs typeface="Roboto"/>
              </a:rPr>
              <a:t>(</a:t>
            </a: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Instructors</a:t>
            </a:r>
            <a:r>
              <a:rPr lang="en-US" sz="2400" b="1" dirty="0">
                <a:latin typeface="Roboto"/>
                <a:cs typeface="Roboto"/>
              </a:rPr>
              <a:t>)</a:t>
            </a:r>
            <a:r>
              <a:rPr sz="2400" b="1" spc="25" dirty="0">
                <a:latin typeface="Roboto"/>
                <a:cs typeface="Roboto"/>
              </a:rPr>
              <a:t> </a:t>
            </a:r>
            <a:r>
              <a:rPr sz="2400" b="1" spc="-25" dirty="0">
                <a:latin typeface="Roboto"/>
                <a:cs typeface="Roboto"/>
              </a:rPr>
              <a:t>:-</a:t>
            </a:r>
            <a:endParaRPr sz="2400" dirty="0">
              <a:latin typeface="Roboto"/>
              <a:cs typeface="Roboto"/>
            </a:endParaRPr>
          </a:p>
        </p:txBody>
      </p:sp>
      <p:sp>
        <p:nvSpPr>
          <p:cNvPr id="4" name="object 4"/>
          <p:cNvSpPr txBox="1"/>
          <p:nvPr/>
        </p:nvSpPr>
        <p:spPr>
          <a:xfrm>
            <a:off x="286308" y="1338246"/>
            <a:ext cx="5733492" cy="2750753"/>
          </a:xfrm>
          <a:prstGeom prst="rect">
            <a:avLst/>
          </a:prstGeom>
        </p:spPr>
        <p:txBody>
          <a:bodyPr vert="horz" wrap="square" lIns="0" tIns="102870" rIns="0" bIns="0" rtlCol="0">
            <a:spAutoFit/>
          </a:bodyPr>
          <a:lstStyle/>
          <a:p>
            <a:pPr marL="393700" indent="-381000">
              <a:lnSpc>
                <a:spcPct val="100000"/>
              </a:lnSpc>
              <a:spcBef>
                <a:spcPts val="810"/>
              </a:spcBef>
              <a:buFont typeface="Wingdings"/>
              <a:buChar char=""/>
              <a:tabLst>
                <a:tab pos="393700" algn="l"/>
              </a:tabLst>
            </a:pPr>
            <a:r>
              <a:rPr sz="2400" spc="-10" dirty="0">
                <a:latin typeface="Roboto"/>
                <a:cs typeface="Roboto"/>
              </a:rPr>
              <a:t>Login</a:t>
            </a:r>
            <a:endParaRPr sz="2400" dirty="0">
              <a:latin typeface="Roboto"/>
              <a:cs typeface="Roboto"/>
            </a:endParaRPr>
          </a:p>
          <a:p>
            <a:pPr marL="393700" marR="38100" indent="-381635">
              <a:lnSpc>
                <a:spcPts val="2590"/>
              </a:lnSpc>
              <a:spcBef>
                <a:spcPts val="1040"/>
              </a:spcBef>
              <a:buFont typeface="Wingdings"/>
              <a:buChar char=""/>
              <a:tabLst>
                <a:tab pos="393700" algn="l"/>
              </a:tabLst>
            </a:pPr>
            <a:r>
              <a:rPr sz="2400" spc="-20" dirty="0">
                <a:latin typeface="Roboto"/>
                <a:cs typeface="Roboto"/>
              </a:rPr>
              <a:t>Add/update/delet</a:t>
            </a:r>
            <a:r>
              <a:rPr sz="2400" dirty="0">
                <a:latin typeface="Roboto"/>
                <a:cs typeface="Roboto"/>
              </a:rPr>
              <a:t>e</a:t>
            </a:r>
            <a:r>
              <a:rPr lang="en-US" sz="2400" dirty="0">
                <a:latin typeface="Roboto"/>
                <a:cs typeface="Roboto"/>
              </a:rPr>
              <a:t> video</a:t>
            </a:r>
            <a:endParaRPr sz="2400" dirty="0">
              <a:latin typeface="Roboto"/>
              <a:cs typeface="Roboto"/>
            </a:endParaRPr>
          </a:p>
          <a:p>
            <a:pPr marL="393700" marR="832485" indent="-381635">
              <a:lnSpc>
                <a:spcPts val="2590"/>
              </a:lnSpc>
              <a:spcBef>
                <a:spcPts val="1000"/>
              </a:spcBef>
              <a:buFont typeface="Wingdings"/>
              <a:buChar char=""/>
              <a:tabLst>
                <a:tab pos="393700" algn="l"/>
              </a:tabLst>
            </a:pP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Add/update/delete Courses</a:t>
            </a:r>
            <a:endParaRPr sz="2400" dirty="0">
              <a:latin typeface="Roboto"/>
              <a:cs typeface="Roboto"/>
            </a:endParaRPr>
          </a:p>
          <a:p>
            <a:pPr marL="393700" indent="-381000">
              <a:lnSpc>
                <a:spcPts val="2740"/>
              </a:lnSpc>
              <a:spcBef>
                <a:spcPts val="705"/>
              </a:spcBef>
              <a:buFont typeface="Wingdings"/>
              <a:buChar char=""/>
              <a:tabLst>
                <a:tab pos="393700" algn="l"/>
                <a:tab pos="2306320" algn="l"/>
              </a:tabLst>
            </a:pPr>
            <a:r>
              <a:rPr lang="en-US" sz="2400" dirty="0">
                <a:latin typeface="Roboto"/>
                <a:cs typeface="Roboto"/>
              </a:rPr>
              <a:t>Update user role</a:t>
            </a:r>
            <a:endParaRPr sz="2400" dirty="0">
              <a:latin typeface="Roboto"/>
              <a:cs typeface="Roboto"/>
            </a:endParaRPr>
          </a:p>
          <a:p>
            <a:pPr marL="393700" indent="-381000">
              <a:lnSpc>
                <a:spcPct val="100000"/>
              </a:lnSpc>
              <a:spcBef>
                <a:spcPts val="720"/>
              </a:spcBef>
              <a:buFont typeface="Wingdings"/>
              <a:buChar char=""/>
              <a:tabLst>
                <a:tab pos="393700" algn="l"/>
              </a:tabLst>
            </a:pPr>
            <a:r>
              <a:rPr sz="2400" dirty="0">
                <a:latin typeface="Roboto"/>
                <a:cs typeface="Roboto"/>
              </a:rPr>
              <a:t>View</a:t>
            </a:r>
            <a:r>
              <a:rPr sz="2400" spc="-30" dirty="0">
                <a:latin typeface="Roboto"/>
                <a:cs typeface="Roboto"/>
              </a:rPr>
              <a:t> </a:t>
            </a:r>
            <a:r>
              <a:rPr lang="en-US" sz="2400" spc="-30" dirty="0">
                <a:latin typeface="Roboto"/>
                <a:cs typeface="Roboto"/>
              </a:rPr>
              <a:t>a</a:t>
            </a:r>
            <a:r>
              <a:rPr sz="2400" dirty="0">
                <a:latin typeface="Roboto"/>
                <a:cs typeface="Roboto"/>
              </a:rPr>
              <a:t>ll</a:t>
            </a:r>
            <a:r>
              <a:rPr lang="en-US" sz="2400" dirty="0">
                <a:latin typeface="Roboto"/>
                <a:cs typeface="Roboto"/>
              </a:rPr>
              <a:t> user</a:t>
            </a:r>
            <a:r>
              <a:rPr sz="2400" spc="-30" dirty="0">
                <a:latin typeface="Roboto"/>
                <a:cs typeface="Roboto"/>
              </a:rPr>
              <a:t> </a:t>
            </a:r>
            <a:r>
              <a:rPr lang="en-US" sz="2400" spc="-10" dirty="0">
                <a:latin typeface="Roboto"/>
                <a:cs typeface="Roboto"/>
              </a:rPr>
              <a:t>d</a:t>
            </a:r>
            <a:r>
              <a:rPr sz="2400" spc="-10" dirty="0">
                <a:latin typeface="Roboto"/>
                <a:cs typeface="Roboto"/>
              </a:rPr>
              <a:t>etail</a:t>
            </a:r>
            <a:endParaRPr sz="2400" dirty="0">
              <a:latin typeface="Roboto"/>
              <a:cs typeface="Roboto"/>
            </a:endParaRPr>
          </a:p>
          <a:p>
            <a:pPr marL="393700" indent="-381000">
              <a:lnSpc>
                <a:spcPct val="100000"/>
              </a:lnSpc>
              <a:spcBef>
                <a:spcPts val="710"/>
              </a:spcBef>
              <a:buFont typeface="Wingdings"/>
              <a:buChar char=""/>
              <a:tabLst>
                <a:tab pos="393700" algn="l"/>
              </a:tabLst>
            </a:pPr>
            <a:r>
              <a:rPr sz="2400" spc="-10" dirty="0">
                <a:latin typeface="Roboto"/>
                <a:cs typeface="Roboto"/>
              </a:rPr>
              <a:t>Logout</a:t>
            </a:r>
            <a:endParaRPr sz="2400" dirty="0">
              <a:latin typeface="Roboto"/>
              <a:cs typeface="Roboto"/>
            </a:endParaRPr>
          </a:p>
        </p:txBody>
      </p:sp>
      <p:sp>
        <p:nvSpPr>
          <p:cNvPr id="5" name="object 5"/>
          <p:cNvSpPr txBox="1"/>
          <p:nvPr/>
        </p:nvSpPr>
        <p:spPr>
          <a:xfrm>
            <a:off x="6301866" y="972058"/>
            <a:ext cx="862965" cy="39116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Roboto"/>
                <a:cs typeface="Roboto"/>
              </a:rPr>
              <a:t>User:-</a:t>
            </a:r>
            <a:endParaRPr sz="2400">
              <a:latin typeface="Roboto"/>
              <a:cs typeface="Roboto"/>
            </a:endParaRPr>
          </a:p>
        </p:txBody>
      </p:sp>
      <p:sp>
        <p:nvSpPr>
          <p:cNvPr id="6" name="object 6"/>
          <p:cNvSpPr txBox="1"/>
          <p:nvPr/>
        </p:nvSpPr>
        <p:spPr>
          <a:xfrm>
            <a:off x="6378066" y="1336690"/>
            <a:ext cx="5204334" cy="3231013"/>
          </a:xfrm>
          <a:prstGeom prst="rect">
            <a:avLst/>
          </a:prstGeom>
        </p:spPr>
        <p:txBody>
          <a:bodyPr vert="horz" wrap="square" lIns="0" tIns="103505" rIns="0" bIns="0" rtlCol="0">
            <a:spAutoFit/>
          </a:bodyPr>
          <a:lstStyle/>
          <a:p>
            <a:pPr marL="393065" indent="-380365">
              <a:lnSpc>
                <a:spcPct val="100000"/>
              </a:lnSpc>
              <a:spcBef>
                <a:spcPts val="815"/>
              </a:spcBef>
              <a:buFont typeface="Wingdings"/>
              <a:buChar char=""/>
              <a:tabLst>
                <a:tab pos="393065" algn="l"/>
              </a:tabLst>
            </a:pPr>
            <a:r>
              <a:rPr sz="2400" spc="-10" dirty="0">
                <a:latin typeface="Roboto" panose="02000000000000000000" pitchFamily="2" charset="0"/>
                <a:ea typeface="Roboto" panose="02000000000000000000" pitchFamily="2" charset="0"/>
                <a:cs typeface="Roboto" panose="02000000000000000000" pitchFamily="2" charset="0"/>
              </a:rPr>
              <a:t>Registration</a:t>
            </a:r>
            <a:endParaRPr sz="2400" dirty="0">
              <a:latin typeface="Roboto" panose="02000000000000000000" pitchFamily="2" charset="0"/>
              <a:ea typeface="Roboto" panose="02000000000000000000" pitchFamily="2" charset="0"/>
              <a:cs typeface="Roboto" panose="02000000000000000000" pitchFamily="2" charset="0"/>
            </a:endParaRPr>
          </a:p>
          <a:p>
            <a:pPr marL="393065" indent="-380365">
              <a:lnSpc>
                <a:spcPct val="100000"/>
              </a:lnSpc>
              <a:spcBef>
                <a:spcPts val="720"/>
              </a:spcBef>
              <a:buFont typeface="Wingdings"/>
              <a:buChar char=""/>
              <a:tabLst>
                <a:tab pos="393065" algn="l"/>
              </a:tabLst>
            </a:pPr>
            <a:r>
              <a:rPr sz="2400" spc="-10" dirty="0">
                <a:latin typeface="Roboto" panose="02000000000000000000" pitchFamily="2" charset="0"/>
                <a:ea typeface="Roboto" panose="02000000000000000000" pitchFamily="2" charset="0"/>
                <a:cs typeface="Roboto" panose="02000000000000000000" pitchFamily="2" charset="0"/>
              </a:rPr>
              <a:t>Login</a:t>
            </a:r>
            <a:endParaRPr sz="2400" dirty="0">
              <a:latin typeface="Roboto" panose="02000000000000000000" pitchFamily="2" charset="0"/>
              <a:ea typeface="Roboto" panose="02000000000000000000" pitchFamily="2" charset="0"/>
              <a:cs typeface="Roboto" panose="02000000000000000000" pitchFamily="2" charset="0"/>
            </a:endParaRPr>
          </a:p>
          <a:p>
            <a:pPr marL="393700" marR="5080" indent="-381000">
              <a:lnSpc>
                <a:spcPts val="2590"/>
              </a:lnSpc>
              <a:spcBef>
                <a:spcPts val="1040"/>
              </a:spcBef>
              <a:buFont typeface="Wingdings"/>
              <a:buChar char=""/>
              <a:tabLst>
                <a:tab pos="393700" algn="l"/>
                <a:tab pos="1902460" algn="l"/>
              </a:tabLst>
            </a:pP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Course Enrolment</a:t>
            </a:r>
            <a:endParaRPr sz="2400" dirty="0">
              <a:latin typeface="Roboto" panose="02000000000000000000" pitchFamily="2" charset="0"/>
              <a:ea typeface="Roboto" panose="02000000000000000000" pitchFamily="2" charset="0"/>
              <a:cs typeface="Roboto" panose="02000000000000000000" pitchFamily="2" charset="0"/>
            </a:endParaRPr>
          </a:p>
          <a:p>
            <a:pPr marL="393065" indent="-380365">
              <a:lnSpc>
                <a:spcPct val="100000"/>
              </a:lnSpc>
              <a:spcBef>
                <a:spcPts val="670"/>
              </a:spcBef>
              <a:buFont typeface="Wingdings"/>
              <a:buChar char=""/>
              <a:tabLst>
                <a:tab pos="393065" algn="l"/>
              </a:tabLst>
            </a:pP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Dashboard</a:t>
            </a:r>
            <a:endParaRPr sz="2400" dirty="0">
              <a:latin typeface="Roboto" panose="02000000000000000000" pitchFamily="2" charset="0"/>
              <a:ea typeface="Roboto" panose="02000000000000000000" pitchFamily="2" charset="0"/>
              <a:cs typeface="Roboto" panose="02000000000000000000" pitchFamily="2" charset="0"/>
            </a:endParaRPr>
          </a:p>
          <a:p>
            <a:pPr marL="393065" indent="-380365">
              <a:lnSpc>
                <a:spcPct val="100000"/>
              </a:lnSpc>
              <a:spcBef>
                <a:spcPts val="725"/>
              </a:spcBef>
              <a:buFont typeface="Wingdings"/>
              <a:buChar char=""/>
              <a:tabLst>
                <a:tab pos="393065" algn="l"/>
              </a:tabLst>
            </a:pPr>
            <a:r>
              <a:rPr sz="2400" dirty="0">
                <a:latin typeface="Roboto" panose="02000000000000000000" pitchFamily="2" charset="0"/>
                <a:ea typeface="Roboto" panose="02000000000000000000" pitchFamily="2" charset="0"/>
                <a:cs typeface="Roboto" panose="02000000000000000000" pitchFamily="2" charset="0"/>
              </a:rPr>
              <a:t>Add</a:t>
            </a:r>
            <a:r>
              <a:rPr sz="2400" spc="-40" dirty="0">
                <a:latin typeface="Roboto" panose="02000000000000000000" pitchFamily="2" charset="0"/>
                <a:ea typeface="Roboto" panose="02000000000000000000" pitchFamily="2" charset="0"/>
                <a:cs typeface="Roboto" panose="02000000000000000000" pitchFamily="2" charset="0"/>
              </a:rPr>
              <a:t> </a:t>
            </a:r>
            <a:r>
              <a:rPr sz="2400" dirty="0">
                <a:latin typeface="Roboto" panose="02000000000000000000" pitchFamily="2" charset="0"/>
                <a:ea typeface="Roboto" panose="02000000000000000000" pitchFamily="2" charset="0"/>
                <a:cs typeface="Roboto" panose="02000000000000000000" pitchFamily="2" charset="0"/>
              </a:rPr>
              <a:t>to</a:t>
            </a:r>
            <a:r>
              <a:rPr sz="2400" spc="-10" dirty="0">
                <a:latin typeface="Roboto" panose="02000000000000000000" pitchFamily="2" charset="0"/>
                <a:ea typeface="Roboto" panose="02000000000000000000" pitchFamily="2" charset="0"/>
                <a:cs typeface="Roboto" panose="02000000000000000000" pitchFamily="2" charset="0"/>
              </a:rPr>
              <a:t> </a:t>
            </a:r>
            <a:r>
              <a:rPr sz="2400" spc="-20" dirty="0">
                <a:latin typeface="Roboto" panose="02000000000000000000" pitchFamily="2" charset="0"/>
                <a:ea typeface="Roboto" panose="02000000000000000000" pitchFamily="2" charset="0"/>
                <a:cs typeface="Roboto" panose="02000000000000000000" pitchFamily="2" charset="0"/>
              </a:rPr>
              <a:t>cart</a:t>
            </a:r>
            <a:endParaRPr sz="2400" dirty="0">
              <a:latin typeface="Roboto" panose="02000000000000000000" pitchFamily="2" charset="0"/>
              <a:ea typeface="Roboto" panose="02000000000000000000" pitchFamily="2" charset="0"/>
              <a:cs typeface="Roboto" panose="02000000000000000000" pitchFamily="2" charset="0"/>
            </a:endParaRPr>
          </a:p>
          <a:p>
            <a:pPr marL="393065" indent="-380365">
              <a:lnSpc>
                <a:spcPct val="100000"/>
              </a:lnSpc>
              <a:spcBef>
                <a:spcPts val="705"/>
              </a:spcBef>
              <a:buFont typeface="Wingdings"/>
              <a:buChar char=""/>
              <a:tabLst>
                <a:tab pos="393065" algn="l"/>
              </a:tabLst>
            </a:pPr>
            <a:r>
              <a:rPr sz="2400" dirty="0">
                <a:latin typeface="Roboto" panose="02000000000000000000" pitchFamily="2" charset="0"/>
                <a:ea typeface="Roboto" panose="02000000000000000000" pitchFamily="2" charset="0"/>
                <a:cs typeface="Roboto" panose="02000000000000000000" pitchFamily="2" charset="0"/>
              </a:rPr>
              <a:t>View</a:t>
            </a:r>
            <a:r>
              <a:rPr sz="2400" spc="-65" dirty="0">
                <a:latin typeface="Roboto" panose="02000000000000000000" pitchFamily="2" charset="0"/>
                <a:ea typeface="Roboto" panose="02000000000000000000" pitchFamily="2" charset="0"/>
                <a:cs typeface="Roboto" panose="02000000000000000000" pitchFamily="2" charset="0"/>
              </a:rPr>
              <a:t> </a:t>
            </a:r>
            <a:r>
              <a:rPr sz="2400" spc="-20" dirty="0">
                <a:latin typeface="Roboto" panose="02000000000000000000" pitchFamily="2" charset="0"/>
                <a:ea typeface="Roboto" panose="02000000000000000000" pitchFamily="2" charset="0"/>
                <a:cs typeface="Roboto" panose="02000000000000000000" pitchFamily="2" charset="0"/>
              </a:rPr>
              <a:t>Bill</a:t>
            </a:r>
            <a:endParaRPr sz="2400" dirty="0">
              <a:latin typeface="Roboto" panose="02000000000000000000" pitchFamily="2" charset="0"/>
              <a:ea typeface="Roboto" panose="02000000000000000000" pitchFamily="2" charset="0"/>
              <a:cs typeface="Roboto" panose="02000000000000000000" pitchFamily="2" charset="0"/>
            </a:endParaRPr>
          </a:p>
          <a:p>
            <a:pPr marL="393065" indent="-380365">
              <a:lnSpc>
                <a:spcPct val="100000"/>
              </a:lnSpc>
              <a:spcBef>
                <a:spcPts val="710"/>
              </a:spcBef>
              <a:buFont typeface="Wingdings"/>
              <a:buChar char=""/>
              <a:tabLst>
                <a:tab pos="393065" algn="l"/>
              </a:tabLst>
            </a:pPr>
            <a:r>
              <a:rPr sz="2400" spc="-10" dirty="0">
                <a:latin typeface="Roboto" panose="02000000000000000000" pitchFamily="2" charset="0"/>
                <a:ea typeface="Roboto" panose="02000000000000000000" pitchFamily="2" charset="0"/>
                <a:cs typeface="Roboto" panose="02000000000000000000" pitchFamily="2" charset="0"/>
              </a:rPr>
              <a:t>Logout</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7394956" cy="939800"/>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Module</a:t>
            </a:r>
            <a:r>
              <a:rPr sz="6000" i="1" spc="-160" dirty="0">
                <a:solidFill>
                  <a:srgbClr val="1D2F63"/>
                </a:solidFill>
                <a:latin typeface="Roboto Cn"/>
                <a:cs typeface="Roboto Cn"/>
              </a:rPr>
              <a:t> </a:t>
            </a:r>
            <a:r>
              <a:rPr sz="6000" i="1" spc="-30" dirty="0">
                <a:solidFill>
                  <a:srgbClr val="1D2F63"/>
                </a:solidFill>
                <a:latin typeface="Roboto Cn"/>
                <a:cs typeface="Roboto Cn"/>
              </a:rPr>
              <a:t>Detailing</a:t>
            </a:r>
            <a:endParaRPr sz="6000" dirty="0">
              <a:latin typeface="Roboto Cn"/>
              <a:cs typeface="Roboto Cn"/>
            </a:endParaRPr>
          </a:p>
        </p:txBody>
      </p:sp>
      <p:sp>
        <p:nvSpPr>
          <p:cNvPr id="6" name="object 6"/>
          <p:cNvSpPr txBox="1"/>
          <p:nvPr/>
        </p:nvSpPr>
        <p:spPr>
          <a:xfrm>
            <a:off x="1139444" y="4679950"/>
            <a:ext cx="1376680"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Admin</a:t>
            </a:r>
            <a:r>
              <a:rPr sz="3000" b="1" spc="-30"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94211" y="6619747"/>
            <a:ext cx="18097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181818"/>
                </a:solidFill>
                <a:latin typeface="Calibri"/>
                <a:cs typeface="Calibri"/>
              </a:rPr>
              <a:t>17</a:t>
            </a:r>
            <a:endParaRPr sz="1200">
              <a:latin typeface="Calibri"/>
              <a:cs typeface="Calibri"/>
            </a:endParaRPr>
          </a:p>
        </p:txBody>
      </p:sp>
      <p:grpSp>
        <p:nvGrpSpPr>
          <p:cNvPr id="3" name="object 3"/>
          <p:cNvGrpSpPr/>
          <p:nvPr/>
        </p:nvGrpSpPr>
        <p:grpSpPr>
          <a:xfrm>
            <a:off x="0" y="0"/>
            <a:ext cx="12192000" cy="718185"/>
            <a:chOff x="0" y="0"/>
            <a:chExt cx="12192000" cy="718185"/>
          </a:xfrm>
        </p:grpSpPr>
        <p:pic>
          <p:nvPicPr>
            <p:cNvPr id="4" name="object 4"/>
            <p:cNvPicPr/>
            <p:nvPr/>
          </p:nvPicPr>
          <p:blipFill>
            <a:blip r:embed="rId2" cstate="print"/>
            <a:stretch>
              <a:fillRect/>
            </a:stretch>
          </p:blipFill>
          <p:spPr>
            <a:xfrm>
              <a:off x="0" y="0"/>
              <a:ext cx="12192000" cy="711708"/>
            </a:xfrm>
            <a:prstGeom prst="rect">
              <a:avLst/>
            </a:prstGeom>
          </p:spPr>
        </p:pic>
        <p:sp>
          <p:nvSpPr>
            <p:cNvPr id="5" name="object 5"/>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6" name="object 6"/>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7" name="object 7"/>
          <p:cNvGrpSpPr/>
          <p:nvPr/>
        </p:nvGrpSpPr>
        <p:grpSpPr>
          <a:xfrm>
            <a:off x="0" y="6600443"/>
            <a:ext cx="12192000" cy="185420"/>
            <a:chOff x="0" y="6600443"/>
            <a:chExt cx="12192000" cy="185420"/>
          </a:xfrm>
        </p:grpSpPr>
        <p:sp>
          <p:nvSpPr>
            <p:cNvPr id="8" name="object 8"/>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9" name="object 9"/>
            <p:cNvPicPr/>
            <p:nvPr/>
          </p:nvPicPr>
          <p:blipFill>
            <a:blip r:embed="rId3" cstate="print"/>
            <a:stretch>
              <a:fillRect/>
            </a:stretch>
          </p:blipFill>
          <p:spPr>
            <a:xfrm>
              <a:off x="5448808" y="6677812"/>
              <a:ext cx="73025" cy="107950"/>
            </a:xfrm>
            <a:prstGeom prst="rect">
              <a:avLst/>
            </a:prstGeom>
          </p:spPr>
        </p:pic>
      </p:grpSp>
      <p:sp>
        <p:nvSpPr>
          <p:cNvPr id="10" name="object 10"/>
          <p:cNvSpPr txBox="1"/>
          <p:nvPr/>
        </p:nvSpPr>
        <p:spPr>
          <a:xfrm>
            <a:off x="5507482" y="6620662"/>
            <a:ext cx="1255395" cy="208279"/>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181818"/>
                </a:solidFill>
                <a:latin typeface="Roboto Lt"/>
                <a:cs typeface="Roboto Lt"/>
              </a:rPr>
              <a:t>2104CS600</a:t>
            </a:r>
            <a:r>
              <a:rPr sz="1200" spc="65" dirty="0">
                <a:solidFill>
                  <a:srgbClr val="181818"/>
                </a:solidFill>
                <a:latin typeface="Roboto Lt"/>
                <a:cs typeface="Roboto Lt"/>
              </a:rPr>
              <a:t> </a:t>
            </a:r>
            <a:r>
              <a:rPr sz="1200" spc="-50" dirty="0">
                <a:solidFill>
                  <a:srgbClr val="181818"/>
                </a:solidFill>
                <a:latin typeface="Roboto Lt"/>
                <a:cs typeface="Roboto Lt"/>
              </a:rPr>
              <a:t>(Project)</a:t>
            </a:r>
            <a:endParaRPr sz="1200">
              <a:latin typeface="Roboto Lt"/>
              <a:cs typeface="Roboto Lt"/>
            </a:endParaRPr>
          </a:p>
        </p:txBody>
      </p:sp>
      <p:grpSp>
        <p:nvGrpSpPr>
          <p:cNvPr id="11" name="object 11"/>
          <p:cNvGrpSpPr/>
          <p:nvPr/>
        </p:nvGrpSpPr>
        <p:grpSpPr>
          <a:xfrm>
            <a:off x="10517123" y="5925311"/>
            <a:ext cx="1339850" cy="407034"/>
            <a:chOff x="10517123" y="5925311"/>
            <a:chExt cx="1339850" cy="407034"/>
          </a:xfrm>
        </p:grpSpPr>
        <p:pic>
          <p:nvPicPr>
            <p:cNvPr id="12" name="object 12"/>
            <p:cNvPicPr/>
            <p:nvPr/>
          </p:nvPicPr>
          <p:blipFill>
            <a:blip r:embed="rId4" cstate="print"/>
            <a:stretch>
              <a:fillRect/>
            </a:stretch>
          </p:blipFill>
          <p:spPr>
            <a:xfrm>
              <a:off x="10517123" y="5925311"/>
              <a:ext cx="1339596" cy="406908"/>
            </a:xfrm>
            <a:prstGeom prst="rect">
              <a:avLst/>
            </a:prstGeom>
          </p:spPr>
        </p:pic>
        <p:sp>
          <p:nvSpPr>
            <p:cNvPr id="13" name="object 1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Admin</a:t>
            </a:r>
          </a:p>
        </p:txBody>
      </p:sp>
      <p:sp>
        <p:nvSpPr>
          <p:cNvPr id="15" name="object 15"/>
          <p:cNvSpPr txBox="1"/>
          <p:nvPr/>
        </p:nvSpPr>
        <p:spPr>
          <a:xfrm>
            <a:off x="286004" y="971550"/>
            <a:ext cx="11599545" cy="3052759"/>
          </a:xfrm>
          <a:prstGeom prst="rect">
            <a:avLst/>
          </a:prstGeom>
        </p:spPr>
        <p:txBody>
          <a:bodyPr vert="horz" wrap="square" lIns="0" tIns="53975" rIns="0" bIns="0" rtlCol="0">
            <a:spAutoFit/>
          </a:bodyPr>
          <a:lstStyle/>
          <a:p>
            <a:pPr marL="393700" marR="5715" indent="-381635">
              <a:lnSpc>
                <a:spcPts val="2590"/>
              </a:lnSpc>
              <a:spcBef>
                <a:spcPts val="425"/>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Login:</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Allows users to access their accounts securely.</a:t>
            </a:r>
            <a:endParaRPr lang="en-IN" sz="24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685"/>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Add/Update/Delete Video:</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Manage course videos by adding, editing, or removing them.</a:t>
            </a:r>
            <a:endParaRPr lang="en-IN" sz="24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710"/>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Add/Update/Delete Courses: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Create, modify, or remove courses from the system.</a:t>
            </a:r>
            <a:endParaRPr sz="24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720"/>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Update User Role:</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Change user permissions (e.g., student, admin).</a:t>
            </a:r>
            <a:endParaRPr sz="24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710"/>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View All User Details: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See a list of all registered users with their information.</a:t>
            </a:r>
            <a:endParaRPr sz="24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720"/>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Logout:</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Securely exit the system.</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6709156" cy="939800"/>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Module</a:t>
            </a:r>
            <a:r>
              <a:rPr sz="6000" i="1" spc="-160" dirty="0">
                <a:solidFill>
                  <a:srgbClr val="1D2F63"/>
                </a:solidFill>
                <a:latin typeface="Roboto Cn"/>
                <a:cs typeface="Roboto Cn"/>
              </a:rPr>
              <a:t> </a:t>
            </a:r>
            <a:r>
              <a:rPr sz="6000" i="1" spc="-30" dirty="0">
                <a:solidFill>
                  <a:srgbClr val="1D2F63"/>
                </a:solidFill>
                <a:latin typeface="Roboto Cn"/>
                <a:cs typeface="Roboto Cn"/>
              </a:rPr>
              <a:t>Detailing</a:t>
            </a:r>
            <a:endParaRPr sz="6000" dirty="0">
              <a:latin typeface="Roboto Cn"/>
              <a:cs typeface="Roboto Cn"/>
            </a:endParaRPr>
          </a:p>
        </p:txBody>
      </p:sp>
      <p:sp>
        <p:nvSpPr>
          <p:cNvPr id="6" name="object 6"/>
          <p:cNvSpPr txBox="1"/>
          <p:nvPr/>
        </p:nvSpPr>
        <p:spPr>
          <a:xfrm>
            <a:off x="1139444" y="4679950"/>
            <a:ext cx="1061085"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User</a:t>
            </a:r>
            <a:r>
              <a:rPr sz="3000" b="1" spc="-80"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718185"/>
            <a:chOff x="0" y="0"/>
            <a:chExt cx="12192000" cy="718185"/>
          </a:xfrm>
        </p:grpSpPr>
        <p:pic>
          <p:nvPicPr>
            <p:cNvPr id="3" name="object 3"/>
            <p:cNvPicPr/>
            <p:nvPr/>
          </p:nvPicPr>
          <p:blipFill>
            <a:blip r:embed="rId2" cstate="print"/>
            <a:stretch>
              <a:fillRect/>
            </a:stretch>
          </p:blipFill>
          <p:spPr>
            <a:xfrm>
              <a:off x="0" y="0"/>
              <a:ext cx="12192000" cy="711708"/>
            </a:xfrm>
            <a:prstGeom prst="rect">
              <a:avLst/>
            </a:prstGeom>
          </p:spPr>
        </p:pic>
        <p:sp>
          <p:nvSpPr>
            <p:cNvPr id="4" name="object 4"/>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grpSp>
      <p:sp>
        <p:nvSpPr>
          <p:cNvPr id="5" name="object 5"/>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6" name="object 6"/>
          <p:cNvPicPr/>
          <p:nvPr/>
        </p:nvPicPr>
        <p:blipFill>
          <a:blip r:embed="rId3" cstate="print"/>
          <a:stretch>
            <a:fillRect/>
          </a:stretch>
        </p:blipFill>
        <p:spPr>
          <a:xfrm>
            <a:off x="5448808" y="6677812"/>
            <a:ext cx="73025" cy="107950"/>
          </a:xfrm>
          <a:prstGeom prst="rect">
            <a:avLst/>
          </a:prstGeom>
        </p:spPr>
      </p:pic>
      <p:grpSp>
        <p:nvGrpSpPr>
          <p:cNvPr id="7" name="object 7"/>
          <p:cNvGrpSpPr/>
          <p:nvPr/>
        </p:nvGrpSpPr>
        <p:grpSpPr>
          <a:xfrm>
            <a:off x="10517123" y="5925311"/>
            <a:ext cx="1339850" cy="407034"/>
            <a:chOff x="10517123" y="5925311"/>
            <a:chExt cx="1339850" cy="407034"/>
          </a:xfrm>
        </p:grpSpPr>
        <p:pic>
          <p:nvPicPr>
            <p:cNvPr id="8" name="object 8"/>
            <p:cNvPicPr/>
            <p:nvPr/>
          </p:nvPicPr>
          <p:blipFill>
            <a:blip r:embed="rId4" cstate="print"/>
            <a:stretch>
              <a:fillRect/>
            </a:stretch>
          </p:blipFill>
          <p:spPr>
            <a:xfrm>
              <a:off x="10517123" y="5925311"/>
              <a:ext cx="1339596" cy="406908"/>
            </a:xfrm>
            <a:prstGeom prst="rect">
              <a:avLst/>
            </a:prstGeom>
          </p:spPr>
        </p:pic>
        <p:sp>
          <p:nvSpPr>
            <p:cNvPr id="9" name="object 9"/>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0" name="object 10"/>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sp>
        <p:nvSpPr>
          <p:cNvPr id="11" name="object 11"/>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0" dirty="0"/>
              <a:t>User</a:t>
            </a:r>
          </a:p>
        </p:txBody>
      </p:sp>
      <p:sp>
        <p:nvSpPr>
          <p:cNvPr id="13" name="object 13"/>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19</a:t>
            </a:fld>
            <a:endParaRPr spc="-25" dirty="0"/>
          </a:p>
        </p:txBody>
      </p:sp>
      <p:sp>
        <p:nvSpPr>
          <p:cNvPr id="12" name="object 12"/>
          <p:cNvSpPr txBox="1"/>
          <p:nvPr/>
        </p:nvSpPr>
        <p:spPr>
          <a:xfrm>
            <a:off x="286004" y="971550"/>
            <a:ext cx="11600180" cy="5158463"/>
          </a:xfrm>
          <a:prstGeom prst="rect">
            <a:avLst/>
          </a:prstGeom>
        </p:spPr>
        <p:txBody>
          <a:bodyPr vert="horz" wrap="square" lIns="0" tIns="53975" rIns="0" bIns="0" rtlCol="0">
            <a:spAutoFit/>
          </a:bodyPr>
          <a:lstStyle/>
          <a:p>
            <a:pPr marL="393700" marR="352425" indent="-381635" algn="just">
              <a:lnSpc>
                <a:spcPts val="2590"/>
              </a:lnSpc>
              <a:spcBef>
                <a:spcPts val="42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Registration:</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create a new account by providing basic details like name, email, and password.</a:t>
            </a:r>
            <a:endParaRPr lang="en-IN" sz="2400" dirty="0">
              <a:latin typeface="Roboto" panose="02000000000000000000" pitchFamily="2" charset="0"/>
              <a:ea typeface="Roboto" panose="02000000000000000000" pitchFamily="2" charset="0"/>
              <a:cs typeface="Roboto" panose="02000000000000000000" pitchFamily="2" charset="0"/>
            </a:endParaRPr>
          </a:p>
          <a:p>
            <a:pPr marL="393700" marR="640715" indent="-381635">
              <a:lnSpc>
                <a:spcPts val="2590"/>
              </a:lnSpc>
              <a:spcBef>
                <a:spcPts val="101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Login:</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securely log in to their accounts using their registered email and password.</a:t>
            </a:r>
            <a:endParaRPr sz="2400" dirty="0">
              <a:latin typeface="Roboto" panose="02000000000000000000" pitchFamily="2" charset="0"/>
              <a:ea typeface="Roboto" panose="02000000000000000000" pitchFamily="2" charset="0"/>
              <a:cs typeface="Roboto" panose="02000000000000000000" pitchFamily="2" charset="0"/>
            </a:endParaRPr>
          </a:p>
          <a:p>
            <a:pPr marL="393700" marR="537845" indent="-381635">
              <a:lnSpc>
                <a:spcPts val="2590"/>
              </a:lnSpc>
              <a:spcBef>
                <a:spcPts val="100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Course Enrolment:</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browse available courses and enrol in the ones they are interested in.</a:t>
            </a:r>
            <a:endParaRPr sz="2400" dirty="0">
              <a:latin typeface="Roboto" panose="02000000000000000000" pitchFamily="2" charset="0"/>
              <a:ea typeface="Roboto" panose="02000000000000000000" pitchFamily="2" charset="0"/>
              <a:cs typeface="Roboto" panose="02000000000000000000" pitchFamily="2" charset="0"/>
            </a:endParaRPr>
          </a:p>
          <a:p>
            <a:pPr marL="393700" marR="5080" indent="-381635" algn="just">
              <a:lnSpc>
                <a:spcPts val="2590"/>
              </a:lnSpc>
              <a:spcBef>
                <a:spcPts val="100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Dashboard:</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 personal page where users can see their enrolled courses, progress, and other important details.</a:t>
            </a:r>
          </a:p>
          <a:p>
            <a:pPr marL="393700" marR="5080" indent="-381635" algn="just">
              <a:lnSpc>
                <a:spcPts val="2590"/>
              </a:lnSpc>
              <a:spcBef>
                <a:spcPts val="100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Add to Cart:</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select courses and add them to their cart before making a purchase.</a:t>
            </a:r>
            <a:endParaRPr lang="en-IN" sz="24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393700" marR="5080" indent="-381635" algn="just">
              <a:lnSpc>
                <a:spcPts val="2590"/>
              </a:lnSpc>
              <a:spcBef>
                <a:spcPts val="100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View Bill:</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check the total price of the courses they have added to the cart before payment.</a:t>
            </a:r>
          </a:p>
          <a:p>
            <a:pPr marL="393700" marR="5080" indent="-381635" algn="just">
              <a:lnSpc>
                <a:spcPts val="2590"/>
              </a:lnSpc>
              <a:spcBef>
                <a:spcPts val="1005"/>
              </a:spcBef>
              <a:buClr>
                <a:srgbClr val="000000"/>
              </a:buClr>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Logout:</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can safely exit their account to keep their information secure.</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71935" y="6619747"/>
            <a:ext cx="102870" cy="208279"/>
          </a:xfrm>
          <a:prstGeom prst="rect">
            <a:avLst/>
          </a:prstGeom>
        </p:spPr>
        <p:txBody>
          <a:bodyPr vert="horz" wrap="square" lIns="0" tIns="12700" rIns="0" bIns="0" rtlCol="0">
            <a:spAutoFit/>
          </a:bodyPr>
          <a:lstStyle/>
          <a:p>
            <a:pPr marL="12700">
              <a:lnSpc>
                <a:spcPct val="100000"/>
              </a:lnSpc>
              <a:spcBef>
                <a:spcPts val="100"/>
              </a:spcBef>
            </a:pPr>
            <a:r>
              <a:rPr sz="1200" b="1" spc="-50" dirty="0">
                <a:solidFill>
                  <a:srgbClr val="181818"/>
                </a:solidFill>
                <a:latin typeface="Calibri"/>
                <a:cs typeface="Calibri"/>
              </a:rPr>
              <a:t>2</a:t>
            </a:r>
            <a:endParaRPr sz="1200">
              <a:latin typeface="Calibri"/>
              <a:cs typeface="Calibri"/>
            </a:endParaRPr>
          </a:p>
        </p:txBody>
      </p:sp>
      <p:grpSp>
        <p:nvGrpSpPr>
          <p:cNvPr id="3" name="object 3"/>
          <p:cNvGrpSpPr/>
          <p:nvPr/>
        </p:nvGrpSpPr>
        <p:grpSpPr>
          <a:xfrm>
            <a:off x="0" y="0"/>
            <a:ext cx="12192000" cy="718185"/>
            <a:chOff x="0" y="0"/>
            <a:chExt cx="12192000" cy="718185"/>
          </a:xfrm>
        </p:grpSpPr>
        <p:pic>
          <p:nvPicPr>
            <p:cNvPr id="4" name="object 4"/>
            <p:cNvPicPr/>
            <p:nvPr/>
          </p:nvPicPr>
          <p:blipFill>
            <a:blip r:embed="rId2" cstate="print"/>
            <a:stretch>
              <a:fillRect/>
            </a:stretch>
          </p:blipFill>
          <p:spPr>
            <a:xfrm>
              <a:off x="0" y="0"/>
              <a:ext cx="12192000" cy="711708"/>
            </a:xfrm>
            <a:prstGeom prst="rect">
              <a:avLst/>
            </a:prstGeom>
          </p:spPr>
        </p:pic>
        <p:sp>
          <p:nvSpPr>
            <p:cNvPr id="5" name="object 5"/>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6" name="object 6"/>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7" name="object 7"/>
          <p:cNvGrpSpPr/>
          <p:nvPr/>
        </p:nvGrpSpPr>
        <p:grpSpPr>
          <a:xfrm>
            <a:off x="0" y="6600443"/>
            <a:ext cx="12192000" cy="185420"/>
            <a:chOff x="0" y="6600443"/>
            <a:chExt cx="12192000" cy="185420"/>
          </a:xfrm>
        </p:grpSpPr>
        <p:sp>
          <p:nvSpPr>
            <p:cNvPr id="8" name="object 8"/>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9" name="object 9"/>
            <p:cNvPicPr/>
            <p:nvPr/>
          </p:nvPicPr>
          <p:blipFill>
            <a:blip r:embed="rId3" cstate="print"/>
            <a:stretch>
              <a:fillRect/>
            </a:stretch>
          </p:blipFill>
          <p:spPr>
            <a:xfrm>
              <a:off x="5448808" y="6677812"/>
              <a:ext cx="73025" cy="107950"/>
            </a:xfrm>
            <a:prstGeom prst="rect">
              <a:avLst/>
            </a:prstGeom>
          </p:spPr>
        </p:pic>
      </p:grpSp>
      <p:sp>
        <p:nvSpPr>
          <p:cNvPr id="10" name="object 10"/>
          <p:cNvSpPr txBox="1"/>
          <p:nvPr/>
        </p:nvSpPr>
        <p:spPr>
          <a:xfrm>
            <a:off x="5507482" y="6620662"/>
            <a:ext cx="1579118" cy="197490"/>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181818"/>
                </a:solidFill>
                <a:latin typeface="Roboto Lt"/>
                <a:cs typeface="Roboto Lt"/>
              </a:rPr>
              <a:t>2104CS600</a:t>
            </a:r>
            <a:r>
              <a:rPr sz="1200" spc="65" dirty="0">
                <a:solidFill>
                  <a:srgbClr val="181818"/>
                </a:solidFill>
                <a:latin typeface="Roboto Lt"/>
                <a:cs typeface="Roboto Lt"/>
              </a:rPr>
              <a:t> </a:t>
            </a:r>
            <a:r>
              <a:rPr sz="1200" spc="-50" dirty="0">
                <a:solidFill>
                  <a:srgbClr val="181818"/>
                </a:solidFill>
                <a:latin typeface="Roboto Lt"/>
                <a:cs typeface="Roboto Lt"/>
              </a:rPr>
              <a:t>(Project)</a:t>
            </a:r>
            <a:endParaRPr sz="1200" dirty="0">
              <a:latin typeface="Roboto Lt"/>
              <a:cs typeface="Roboto Lt"/>
            </a:endParaRPr>
          </a:p>
        </p:txBody>
      </p:sp>
      <p:grpSp>
        <p:nvGrpSpPr>
          <p:cNvPr id="11" name="object 11"/>
          <p:cNvGrpSpPr/>
          <p:nvPr/>
        </p:nvGrpSpPr>
        <p:grpSpPr>
          <a:xfrm>
            <a:off x="10517123" y="5925311"/>
            <a:ext cx="1339850" cy="407034"/>
            <a:chOff x="10517123" y="5925311"/>
            <a:chExt cx="1339850" cy="407034"/>
          </a:xfrm>
        </p:grpSpPr>
        <p:pic>
          <p:nvPicPr>
            <p:cNvPr id="12" name="object 12"/>
            <p:cNvPicPr/>
            <p:nvPr/>
          </p:nvPicPr>
          <p:blipFill>
            <a:blip r:embed="rId4" cstate="print"/>
            <a:stretch>
              <a:fillRect/>
            </a:stretch>
          </p:blipFill>
          <p:spPr>
            <a:xfrm>
              <a:off x="10517123" y="5925311"/>
              <a:ext cx="1339596" cy="406908"/>
            </a:xfrm>
            <a:prstGeom prst="rect">
              <a:avLst/>
            </a:prstGeom>
          </p:spPr>
        </p:pic>
        <p:sp>
          <p:nvSpPr>
            <p:cNvPr id="13" name="object 1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Outline</a:t>
            </a:r>
          </a:p>
        </p:txBody>
      </p:sp>
      <p:sp>
        <p:nvSpPr>
          <p:cNvPr id="15" name="object 15"/>
          <p:cNvSpPr txBox="1"/>
          <p:nvPr/>
        </p:nvSpPr>
        <p:spPr>
          <a:xfrm>
            <a:off x="209804" y="755142"/>
            <a:ext cx="4261485" cy="5501005"/>
          </a:xfrm>
          <a:prstGeom prst="rect">
            <a:avLst/>
          </a:prstGeom>
        </p:spPr>
        <p:txBody>
          <a:bodyPr vert="horz" wrap="square" lIns="0" tIns="102235" rIns="0" bIns="0" rtlCol="0">
            <a:spAutoFit/>
          </a:bodyPr>
          <a:lstStyle/>
          <a:p>
            <a:pPr marL="355600" indent="-342900">
              <a:lnSpc>
                <a:spcPct val="100000"/>
              </a:lnSpc>
              <a:spcBef>
                <a:spcPts val="805"/>
              </a:spcBef>
              <a:buFont typeface="Wingdings"/>
              <a:buChar char=""/>
              <a:tabLst>
                <a:tab pos="355600" algn="l"/>
              </a:tabLst>
            </a:pPr>
            <a:r>
              <a:rPr sz="2400" spc="-10" dirty="0">
                <a:latin typeface="Roboto"/>
                <a:cs typeface="Roboto"/>
              </a:rPr>
              <a:t>Abstract</a:t>
            </a:r>
            <a:endParaRPr sz="2400">
              <a:latin typeface="Roboto"/>
              <a:cs typeface="Roboto"/>
            </a:endParaRPr>
          </a:p>
          <a:p>
            <a:pPr marL="355600" indent="-342900">
              <a:lnSpc>
                <a:spcPct val="100000"/>
              </a:lnSpc>
              <a:spcBef>
                <a:spcPts val="710"/>
              </a:spcBef>
              <a:buFont typeface="Wingdings"/>
              <a:buChar char=""/>
              <a:tabLst>
                <a:tab pos="355600" algn="l"/>
              </a:tabLst>
            </a:pPr>
            <a:r>
              <a:rPr sz="2400" dirty="0">
                <a:latin typeface="Roboto"/>
                <a:cs typeface="Roboto"/>
              </a:rPr>
              <a:t>Problems</a:t>
            </a:r>
            <a:r>
              <a:rPr sz="2400" spc="-55" dirty="0">
                <a:latin typeface="Roboto"/>
                <a:cs typeface="Roboto"/>
              </a:rPr>
              <a:t> </a:t>
            </a:r>
            <a:r>
              <a:rPr sz="2400" dirty="0">
                <a:latin typeface="Roboto"/>
                <a:cs typeface="Roboto"/>
              </a:rPr>
              <a:t>of</a:t>
            </a:r>
            <a:r>
              <a:rPr sz="2400" spc="-35" dirty="0">
                <a:latin typeface="Roboto"/>
                <a:cs typeface="Roboto"/>
              </a:rPr>
              <a:t> </a:t>
            </a:r>
            <a:r>
              <a:rPr sz="2400" spc="-10" dirty="0">
                <a:latin typeface="Roboto"/>
                <a:cs typeface="Roboto"/>
              </a:rPr>
              <a:t>Existing</a:t>
            </a:r>
            <a:r>
              <a:rPr sz="2400" spc="-40" dirty="0">
                <a:latin typeface="Roboto"/>
                <a:cs typeface="Roboto"/>
              </a:rPr>
              <a:t> </a:t>
            </a:r>
            <a:r>
              <a:rPr sz="2400" spc="-10" dirty="0">
                <a:latin typeface="Roboto"/>
                <a:cs typeface="Roboto"/>
              </a:rPr>
              <a:t>System</a:t>
            </a:r>
            <a:endParaRPr sz="2400">
              <a:latin typeface="Roboto"/>
              <a:cs typeface="Roboto"/>
            </a:endParaRPr>
          </a:p>
          <a:p>
            <a:pPr marL="355600" indent="-342900">
              <a:lnSpc>
                <a:spcPct val="100000"/>
              </a:lnSpc>
              <a:spcBef>
                <a:spcPts val="720"/>
              </a:spcBef>
              <a:buFont typeface="Wingdings"/>
              <a:buChar char=""/>
              <a:tabLst>
                <a:tab pos="355600" algn="l"/>
              </a:tabLst>
            </a:pPr>
            <a:r>
              <a:rPr sz="2400" dirty="0">
                <a:latin typeface="Roboto"/>
                <a:cs typeface="Roboto"/>
              </a:rPr>
              <a:t>Scope</a:t>
            </a:r>
            <a:r>
              <a:rPr sz="2400" spc="-50" dirty="0">
                <a:latin typeface="Roboto"/>
                <a:cs typeface="Roboto"/>
              </a:rPr>
              <a:t> </a:t>
            </a:r>
            <a:r>
              <a:rPr sz="2400" dirty="0">
                <a:latin typeface="Roboto"/>
                <a:cs typeface="Roboto"/>
              </a:rPr>
              <a:t>&amp;</a:t>
            </a:r>
            <a:r>
              <a:rPr sz="2400" spc="-55" dirty="0">
                <a:latin typeface="Roboto"/>
                <a:cs typeface="Roboto"/>
              </a:rPr>
              <a:t> </a:t>
            </a:r>
            <a:r>
              <a:rPr sz="2400" spc="-10" dirty="0">
                <a:latin typeface="Roboto"/>
                <a:cs typeface="Roboto"/>
              </a:rPr>
              <a:t>Advantage</a:t>
            </a:r>
            <a:endParaRPr sz="2400">
              <a:latin typeface="Roboto"/>
              <a:cs typeface="Roboto"/>
            </a:endParaRPr>
          </a:p>
          <a:p>
            <a:pPr marL="354965" indent="-342265">
              <a:lnSpc>
                <a:spcPct val="100000"/>
              </a:lnSpc>
              <a:spcBef>
                <a:spcPts val="705"/>
              </a:spcBef>
              <a:buFont typeface="Wingdings"/>
              <a:buChar char=""/>
              <a:tabLst>
                <a:tab pos="354965" algn="l"/>
              </a:tabLst>
            </a:pPr>
            <a:r>
              <a:rPr sz="2400" spc="-10" dirty="0">
                <a:latin typeface="Roboto"/>
                <a:cs typeface="Roboto"/>
              </a:rPr>
              <a:t>System</a:t>
            </a:r>
            <a:r>
              <a:rPr sz="2400" spc="-120" dirty="0">
                <a:latin typeface="Roboto"/>
                <a:cs typeface="Roboto"/>
              </a:rPr>
              <a:t> </a:t>
            </a:r>
            <a:r>
              <a:rPr sz="2400" spc="-10" dirty="0">
                <a:latin typeface="Roboto"/>
                <a:cs typeface="Roboto"/>
              </a:rPr>
              <a:t>Requirement</a:t>
            </a:r>
            <a:endParaRPr sz="2400">
              <a:latin typeface="Roboto"/>
              <a:cs typeface="Roboto"/>
            </a:endParaRPr>
          </a:p>
          <a:p>
            <a:pPr marL="355600" indent="-342900">
              <a:lnSpc>
                <a:spcPct val="100000"/>
              </a:lnSpc>
              <a:spcBef>
                <a:spcPts val="715"/>
              </a:spcBef>
              <a:buFont typeface="Wingdings"/>
              <a:buChar char=""/>
              <a:tabLst>
                <a:tab pos="355600" algn="l"/>
              </a:tabLst>
            </a:pPr>
            <a:r>
              <a:rPr sz="2400" dirty="0">
                <a:latin typeface="Roboto"/>
                <a:cs typeface="Roboto"/>
              </a:rPr>
              <a:t>Module</a:t>
            </a:r>
            <a:r>
              <a:rPr sz="2400" spc="-50" dirty="0">
                <a:latin typeface="Roboto"/>
                <a:cs typeface="Roboto"/>
              </a:rPr>
              <a:t> </a:t>
            </a:r>
            <a:r>
              <a:rPr sz="2400" spc="-20" dirty="0">
                <a:latin typeface="Roboto"/>
                <a:cs typeface="Roboto"/>
              </a:rPr>
              <a:t>List</a:t>
            </a:r>
            <a:endParaRPr sz="2400">
              <a:latin typeface="Roboto"/>
              <a:cs typeface="Roboto"/>
            </a:endParaRPr>
          </a:p>
          <a:p>
            <a:pPr marL="355600" indent="-342900">
              <a:lnSpc>
                <a:spcPct val="100000"/>
              </a:lnSpc>
              <a:spcBef>
                <a:spcPts val="720"/>
              </a:spcBef>
              <a:buFont typeface="Wingdings"/>
              <a:buChar char=""/>
              <a:tabLst>
                <a:tab pos="355600" algn="l"/>
              </a:tabLst>
            </a:pPr>
            <a:r>
              <a:rPr sz="2400" dirty="0">
                <a:latin typeface="Roboto"/>
                <a:cs typeface="Roboto"/>
              </a:rPr>
              <a:t>Module</a:t>
            </a:r>
            <a:r>
              <a:rPr sz="2400" spc="-50" dirty="0">
                <a:latin typeface="Roboto"/>
                <a:cs typeface="Roboto"/>
              </a:rPr>
              <a:t> </a:t>
            </a:r>
            <a:r>
              <a:rPr sz="2400" spc="-10" dirty="0">
                <a:latin typeface="Roboto"/>
                <a:cs typeface="Roboto"/>
              </a:rPr>
              <a:t>Detailing</a:t>
            </a:r>
            <a:endParaRPr sz="2400">
              <a:latin typeface="Roboto"/>
              <a:cs typeface="Roboto"/>
            </a:endParaRPr>
          </a:p>
          <a:p>
            <a:pPr marL="354965" indent="-342265">
              <a:lnSpc>
                <a:spcPct val="100000"/>
              </a:lnSpc>
              <a:spcBef>
                <a:spcPts val="705"/>
              </a:spcBef>
              <a:buFont typeface="Wingdings"/>
              <a:buChar char=""/>
              <a:tabLst>
                <a:tab pos="354965" algn="l"/>
              </a:tabLst>
            </a:pPr>
            <a:r>
              <a:rPr sz="2400" spc="-10" dirty="0">
                <a:latin typeface="Roboto"/>
                <a:cs typeface="Roboto"/>
              </a:rPr>
              <a:t>System</a:t>
            </a:r>
            <a:r>
              <a:rPr sz="2400" spc="-120" dirty="0">
                <a:latin typeface="Roboto"/>
                <a:cs typeface="Roboto"/>
              </a:rPr>
              <a:t> </a:t>
            </a:r>
            <a:r>
              <a:rPr sz="2400" spc="-10" dirty="0">
                <a:latin typeface="Roboto"/>
                <a:cs typeface="Roboto"/>
              </a:rPr>
              <a:t>Design</a:t>
            </a:r>
            <a:endParaRPr sz="2400">
              <a:latin typeface="Roboto"/>
              <a:cs typeface="Roboto"/>
            </a:endParaRPr>
          </a:p>
          <a:p>
            <a:pPr marL="355600" indent="-342900">
              <a:lnSpc>
                <a:spcPct val="100000"/>
              </a:lnSpc>
              <a:spcBef>
                <a:spcPts val="710"/>
              </a:spcBef>
              <a:buFont typeface="Wingdings"/>
              <a:buChar char=""/>
              <a:tabLst>
                <a:tab pos="355600" algn="l"/>
              </a:tabLst>
            </a:pPr>
            <a:r>
              <a:rPr sz="2400" spc="-10" dirty="0">
                <a:latin typeface="Roboto"/>
                <a:cs typeface="Roboto"/>
              </a:rPr>
              <a:t>Database</a:t>
            </a:r>
            <a:r>
              <a:rPr sz="2400" spc="-135" dirty="0">
                <a:latin typeface="Roboto"/>
                <a:cs typeface="Roboto"/>
              </a:rPr>
              <a:t> </a:t>
            </a:r>
            <a:r>
              <a:rPr sz="2400" spc="-10" dirty="0">
                <a:latin typeface="Roboto"/>
                <a:cs typeface="Roboto"/>
              </a:rPr>
              <a:t>Schema</a:t>
            </a:r>
            <a:endParaRPr sz="2400">
              <a:latin typeface="Roboto"/>
              <a:cs typeface="Roboto"/>
            </a:endParaRPr>
          </a:p>
          <a:p>
            <a:pPr marL="355600" indent="-342900">
              <a:lnSpc>
                <a:spcPct val="100000"/>
              </a:lnSpc>
              <a:spcBef>
                <a:spcPts val="720"/>
              </a:spcBef>
              <a:buFont typeface="Wingdings"/>
              <a:buChar char=""/>
              <a:tabLst>
                <a:tab pos="355600" algn="l"/>
              </a:tabLst>
            </a:pPr>
            <a:r>
              <a:rPr sz="2400" spc="-10" dirty="0">
                <a:latin typeface="Roboto"/>
                <a:cs typeface="Roboto"/>
              </a:rPr>
              <a:t>Screenshots</a:t>
            </a:r>
            <a:endParaRPr sz="2400">
              <a:latin typeface="Roboto"/>
              <a:cs typeface="Roboto"/>
            </a:endParaRPr>
          </a:p>
          <a:p>
            <a:pPr marL="354965" indent="-342265">
              <a:lnSpc>
                <a:spcPct val="100000"/>
              </a:lnSpc>
              <a:spcBef>
                <a:spcPts val="710"/>
              </a:spcBef>
              <a:buFont typeface="Wingdings"/>
              <a:buChar char=""/>
              <a:tabLst>
                <a:tab pos="354965" algn="l"/>
              </a:tabLst>
            </a:pPr>
            <a:r>
              <a:rPr sz="2400" spc="-10" dirty="0">
                <a:latin typeface="Roboto"/>
                <a:cs typeface="Roboto"/>
              </a:rPr>
              <a:t>Limitations</a:t>
            </a:r>
            <a:endParaRPr sz="2400">
              <a:latin typeface="Roboto"/>
              <a:cs typeface="Roboto"/>
            </a:endParaRPr>
          </a:p>
          <a:p>
            <a:pPr marL="355600" indent="-342900">
              <a:lnSpc>
                <a:spcPct val="100000"/>
              </a:lnSpc>
              <a:spcBef>
                <a:spcPts val="710"/>
              </a:spcBef>
              <a:buFont typeface="Wingdings"/>
              <a:buChar char=""/>
              <a:tabLst>
                <a:tab pos="355600" algn="l"/>
              </a:tabLst>
            </a:pPr>
            <a:r>
              <a:rPr sz="2400" spc="-10" dirty="0">
                <a:latin typeface="Roboto"/>
                <a:cs typeface="Roboto"/>
              </a:rPr>
              <a:t>Conclusion</a:t>
            </a:r>
            <a:endParaRPr sz="2400">
              <a:latin typeface="Roboto"/>
              <a:cs typeface="Roboto"/>
            </a:endParaRPr>
          </a:p>
          <a:p>
            <a:pPr marL="355600" indent="-342900">
              <a:lnSpc>
                <a:spcPct val="100000"/>
              </a:lnSpc>
              <a:spcBef>
                <a:spcPts val="720"/>
              </a:spcBef>
              <a:buFont typeface="Wingdings"/>
              <a:buChar char=""/>
              <a:tabLst>
                <a:tab pos="355600" algn="l"/>
              </a:tabLst>
            </a:pPr>
            <a:r>
              <a:rPr sz="2400" spc="-10" dirty="0">
                <a:latin typeface="Roboto"/>
                <a:cs typeface="Roboto"/>
              </a:rPr>
              <a:t>Reference</a:t>
            </a:r>
            <a:endParaRPr sz="2400">
              <a:latin typeface="Roboto"/>
              <a:cs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61757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10" dirty="0">
                <a:solidFill>
                  <a:srgbClr val="1D2F63"/>
                </a:solidFill>
                <a:latin typeface="Roboto Cn"/>
                <a:cs typeface="Roboto Cn"/>
              </a:rPr>
              <a:t>Design</a:t>
            </a:r>
            <a:endParaRPr sz="6000" dirty="0">
              <a:latin typeface="Roboto Cn"/>
              <a:cs typeface="Roboto Cn"/>
            </a:endParaRPr>
          </a:p>
        </p:txBody>
      </p:sp>
      <p:sp>
        <p:nvSpPr>
          <p:cNvPr id="3" name="object 3"/>
          <p:cNvSpPr txBox="1"/>
          <p:nvPr/>
        </p:nvSpPr>
        <p:spPr>
          <a:xfrm>
            <a:off x="1139444" y="4679950"/>
            <a:ext cx="3036570"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Usecase</a:t>
            </a:r>
            <a:r>
              <a:rPr sz="3000" b="1" spc="-80" dirty="0">
                <a:latin typeface="Calibri"/>
                <a:cs typeface="Calibri"/>
              </a:rPr>
              <a:t> </a:t>
            </a:r>
            <a:r>
              <a:rPr sz="3000" b="1" dirty="0">
                <a:latin typeface="Calibri"/>
                <a:cs typeface="Calibri"/>
              </a:rPr>
              <a:t>Diagram</a:t>
            </a:r>
            <a:r>
              <a:rPr sz="3000" b="1" spc="-110" dirty="0">
                <a:latin typeface="Calibri"/>
                <a:cs typeface="Calibri"/>
              </a:rPr>
              <a:t> </a:t>
            </a:r>
            <a:r>
              <a:rPr sz="3000" b="1" spc="-25" dirty="0">
                <a:latin typeface="Calibri"/>
                <a:cs typeface="Calibri"/>
              </a:rPr>
              <a:t>:-</a:t>
            </a:r>
            <a:endParaRPr sz="3000" dirty="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94211" y="6619747"/>
            <a:ext cx="18097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181818"/>
                </a:solidFill>
                <a:latin typeface="Calibri"/>
                <a:cs typeface="Calibri"/>
              </a:rPr>
              <a:t>22</a:t>
            </a:r>
            <a:endParaRPr sz="1200">
              <a:latin typeface="Calibri"/>
              <a:cs typeface="Calibri"/>
            </a:endParaRPr>
          </a:p>
        </p:txBody>
      </p:sp>
      <p:grpSp>
        <p:nvGrpSpPr>
          <p:cNvPr id="3" name="object 3"/>
          <p:cNvGrpSpPr/>
          <p:nvPr/>
        </p:nvGrpSpPr>
        <p:grpSpPr>
          <a:xfrm>
            <a:off x="0" y="0"/>
            <a:ext cx="12192000" cy="718185"/>
            <a:chOff x="0" y="0"/>
            <a:chExt cx="12192000" cy="718185"/>
          </a:xfrm>
        </p:grpSpPr>
        <p:pic>
          <p:nvPicPr>
            <p:cNvPr id="4" name="object 4"/>
            <p:cNvPicPr/>
            <p:nvPr/>
          </p:nvPicPr>
          <p:blipFill>
            <a:blip r:embed="rId2" cstate="print"/>
            <a:stretch>
              <a:fillRect/>
            </a:stretch>
          </p:blipFill>
          <p:spPr>
            <a:xfrm>
              <a:off x="0" y="0"/>
              <a:ext cx="12192000" cy="711708"/>
            </a:xfrm>
            <a:prstGeom prst="rect">
              <a:avLst/>
            </a:prstGeom>
          </p:spPr>
        </p:pic>
        <p:sp>
          <p:nvSpPr>
            <p:cNvPr id="5" name="object 5"/>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6" name="object 6"/>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7" name="object 7"/>
          <p:cNvGrpSpPr/>
          <p:nvPr/>
        </p:nvGrpSpPr>
        <p:grpSpPr>
          <a:xfrm>
            <a:off x="0" y="6600443"/>
            <a:ext cx="12192000" cy="185420"/>
            <a:chOff x="0" y="6600443"/>
            <a:chExt cx="12192000" cy="185420"/>
          </a:xfrm>
        </p:grpSpPr>
        <p:sp>
          <p:nvSpPr>
            <p:cNvPr id="8" name="object 8"/>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9" name="object 9"/>
            <p:cNvPicPr/>
            <p:nvPr/>
          </p:nvPicPr>
          <p:blipFill>
            <a:blip r:embed="rId3" cstate="print"/>
            <a:stretch>
              <a:fillRect/>
            </a:stretch>
          </p:blipFill>
          <p:spPr>
            <a:xfrm>
              <a:off x="5448808" y="6677812"/>
              <a:ext cx="73025" cy="107950"/>
            </a:xfrm>
            <a:prstGeom prst="rect">
              <a:avLst/>
            </a:prstGeom>
          </p:spPr>
        </p:pic>
      </p:grpSp>
      <p:sp>
        <p:nvSpPr>
          <p:cNvPr id="10" name="object 10"/>
          <p:cNvSpPr txBox="1"/>
          <p:nvPr/>
        </p:nvSpPr>
        <p:spPr>
          <a:xfrm>
            <a:off x="5507482" y="6620662"/>
            <a:ext cx="1255395" cy="208279"/>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181818"/>
                </a:solidFill>
                <a:latin typeface="Roboto Lt"/>
                <a:cs typeface="Roboto Lt"/>
              </a:rPr>
              <a:t>2104CS600</a:t>
            </a:r>
            <a:r>
              <a:rPr sz="1200" spc="65" dirty="0">
                <a:solidFill>
                  <a:srgbClr val="181818"/>
                </a:solidFill>
                <a:latin typeface="Roboto Lt"/>
                <a:cs typeface="Roboto Lt"/>
              </a:rPr>
              <a:t> </a:t>
            </a:r>
            <a:r>
              <a:rPr sz="1200" spc="-50" dirty="0">
                <a:solidFill>
                  <a:srgbClr val="181818"/>
                </a:solidFill>
                <a:latin typeface="Roboto Lt"/>
                <a:cs typeface="Roboto Lt"/>
              </a:rPr>
              <a:t>(Project)</a:t>
            </a:r>
            <a:endParaRPr sz="1200">
              <a:latin typeface="Roboto Lt"/>
              <a:cs typeface="Roboto Lt"/>
            </a:endParaRPr>
          </a:p>
        </p:txBody>
      </p:sp>
      <p:grpSp>
        <p:nvGrpSpPr>
          <p:cNvPr id="11" name="object 11"/>
          <p:cNvGrpSpPr/>
          <p:nvPr/>
        </p:nvGrpSpPr>
        <p:grpSpPr>
          <a:xfrm>
            <a:off x="10517123" y="5925311"/>
            <a:ext cx="1339850" cy="407034"/>
            <a:chOff x="10517123" y="5925311"/>
            <a:chExt cx="1339850" cy="407034"/>
          </a:xfrm>
        </p:grpSpPr>
        <p:pic>
          <p:nvPicPr>
            <p:cNvPr id="12" name="object 12"/>
            <p:cNvPicPr/>
            <p:nvPr/>
          </p:nvPicPr>
          <p:blipFill>
            <a:blip r:embed="rId4" cstate="print"/>
            <a:stretch>
              <a:fillRect/>
            </a:stretch>
          </p:blipFill>
          <p:spPr>
            <a:xfrm>
              <a:off x="10517123" y="5925311"/>
              <a:ext cx="1339596" cy="406908"/>
            </a:xfrm>
            <a:prstGeom prst="rect">
              <a:avLst/>
            </a:prstGeom>
          </p:spPr>
        </p:pic>
        <p:sp>
          <p:nvSpPr>
            <p:cNvPr id="13" name="object 1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Usecase</a:t>
            </a:r>
            <a:r>
              <a:rPr spc="165" dirty="0"/>
              <a:t> </a:t>
            </a:r>
            <a:r>
              <a:rPr spc="-10" dirty="0"/>
              <a:t>Diagram</a:t>
            </a:r>
          </a:p>
        </p:txBody>
      </p:sp>
      <p:pic>
        <p:nvPicPr>
          <p:cNvPr id="20" name="Picture 19">
            <a:extLst>
              <a:ext uri="{FF2B5EF4-FFF2-40B4-BE49-F238E27FC236}">
                <a16:creationId xmlns:a16="http://schemas.microsoft.com/office/drawing/2014/main" id="{93B3FD39-C87D-59EA-B110-7834F730FCD0}"/>
              </a:ext>
            </a:extLst>
          </p:cNvPr>
          <p:cNvPicPr>
            <a:picLocks noChangeAspect="1"/>
          </p:cNvPicPr>
          <p:nvPr/>
        </p:nvPicPr>
        <p:blipFill>
          <a:blip r:embed="rId5"/>
          <a:stretch>
            <a:fillRect/>
          </a:stretch>
        </p:blipFill>
        <p:spPr>
          <a:xfrm>
            <a:off x="457200" y="843662"/>
            <a:ext cx="6950762" cy="551788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62519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10" dirty="0">
                <a:solidFill>
                  <a:srgbClr val="1D2F63"/>
                </a:solidFill>
                <a:latin typeface="Roboto Cn"/>
                <a:cs typeface="Roboto Cn"/>
              </a:rPr>
              <a:t>Design</a:t>
            </a:r>
            <a:endParaRPr sz="6000" dirty="0">
              <a:latin typeface="Roboto Cn"/>
              <a:cs typeface="Roboto Cn"/>
            </a:endParaRPr>
          </a:p>
        </p:txBody>
      </p:sp>
      <p:sp>
        <p:nvSpPr>
          <p:cNvPr id="3" name="object 3"/>
          <p:cNvSpPr txBox="1"/>
          <p:nvPr/>
        </p:nvSpPr>
        <p:spPr>
          <a:xfrm>
            <a:off x="1139444" y="4679950"/>
            <a:ext cx="3041015" cy="482600"/>
          </a:xfrm>
          <a:prstGeom prst="rect">
            <a:avLst/>
          </a:prstGeom>
        </p:spPr>
        <p:txBody>
          <a:bodyPr vert="horz" wrap="square" lIns="0" tIns="12700" rIns="0" bIns="0" rtlCol="0">
            <a:spAutoFit/>
          </a:bodyPr>
          <a:lstStyle/>
          <a:p>
            <a:pPr marL="12700">
              <a:lnSpc>
                <a:spcPct val="100000"/>
              </a:lnSpc>
              <a:spcBef>
                <a:spcPts val="100"/>
              </a:spcBef>
              <a:tabLst>
                <a:tab pos="2804795" algn="l"/>
              </a:tabLst>
            </a:pPr>
            <a:r>
              <a:rPr sz="3000" b="1" dirty="0">
                <a:latin typeface="Calibri"/>
                <a:cs typeface="Calibri"/>
              </a:rPr>
              <a:t>Activity</a:t>
            </a:r>
            <a:r>
              <a:rPr sz="3000" b="1" spc="-40" dirty="0">
                <a:latin typeface="Calibri"/>
                <a:cs typeface="Calibri"/>
              </a:rPr>
              <a:t> </a:t>
            </a:r>
            <a:r>
              <a:rPr sz="3000" b="1" spc="-10" dirty="0">
                <a:latin typeface="Calibri"/>
                <a:cs typeface="Calibri"/>
              </a:rPr>
              <a:t>Diagram</a:t>
            </a:r>
            <a:r>
              <a:rPr sz="3000" b="1"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Activity</a:t>
            </a:r>
            <a:r>
              <a:rPr spc="50" dirty="0"/>
              <a:t> </a:t>
            </a:r>
            <a:r>
              <a:rPr dirty="0"/>
              <a:t>Diagram</a:t>
            </a:r>
            <a:r>
              <a:rPr spc="95" dirty="0"/>
              <a:t> </a:t>
            </a:r>
            <a:r>
              <a:rPr dirty="0"/>
              <a:t>:</a:t>
            </a:r>
            <a:r>
              <a:rPr spc="55" dirty="0"/>
              <a:t> </a:t>
            </a:r>
            <a:r>
              <a:rPr spc="-20" dirty="0"/>
              <a:t>User</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a:t>
            </a:fld>
            <a:endParaRPr spc="-25" dirty="0"/>
          </a:p>
        </p:txBody>
      </p:sp>
      <p:pic>
        <p:nvPicPr>
          <p:cNvPr id="7" name="Picture 6">
            <a:extLst>
              <a:ext uri="{FF2B5EF4-FFF2-40B4-BE49-F238E27FC236}">
                <a16:creationId xmlns:a16="http://schemas.microsoft.com/office/drawing/2014/main" id="{084D1225-7806-95B4-B87E-8857960A7D51}"/>
              </a:ext>
            </a:extLst>
          </p:cNvPr>
          <p:cNvPicPr>
            <a:picLocks noChangeAspect="1"/>
          </p:cNvPicPr>
          <p:nvPr/>
        </p:nvPicPr>
        <p:blipFill>
          <a:blip r:embed="rId2"/>
          <a:stretch>
            <a:fillRect/>
          </a:stretch>
        </p:blipFill>
        <p:spPr>
          <a:xfrm>
            <a:off x="209580" y="787256"/>
            <a:ext cx="4210019" cy="571241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Activity</a:t>
            </a:r>
            <a:r>
              <a:rPr spc="50" dirty="0"/>
              <a:t> </a:t>
            </a:r>
            <a:r>
              <a:rPr dirty="0"/>
              <a:t>Diagram</a:t>
            </a:r>
            <a:r>
              <a:rPr spc="95" dirty="0"/>
              <a:t> </a:t>
            </a:r>
            <a:r>
              <a:rPr dirty="0"/>
              <a:t>:</a:t>
            </a:r>
            <a:r>
              <a:rPr spc="55" dirty="0"/>
              <a:t> </a:t>
            </a:r>
            <a:r>
              <a:rPr spc="-10" dirty="0"/>
              <a:t>Admin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24</a:t>
            </a:fld>
            <a:endParaRPr spc="-25" dirty="0"/>
          </a:p>
        </p:txBody>
      </p:sp>
      <p:pic>
        <p:nvPicPr>
          <p:cNvPr id="6" name="Picture 5">
            <a:extLst>
              <a:ext uri="{FF2B5EF4-FFF2-40B4-BE49-F238E27FC236}">
                <a16:creationId xmlns:a16="http://schemas.microsoft.com/office/drawing/2014/main" id="{AD5B8744-03DD-1790-19DF-D0A8623D28C1}"/>
              </a:ext>
            </a:extLst>
          </p:cNvPr>
          <p:cNvPicPr>
            <a:picLocks noChangeAspect="1"/>
          </p:cNvPicPr>
          <p:nvPr/>
        </p:nvPicPr>
        <p:blipFill>
          <a:blip r:embed="rId2"/>
          <a:stretch>
            <a:fillRect/>
          </a:stretch>
        </p:blipFill>
        <p:spPr>
          <a:xfrm>
            <a:off x="685800" y="838200"/>
            <a:ext cx="4704269" cy="56913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61757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10" dirty="0">
                <a:solidFill>
                  <a:srgbClr val="1D2F63"/>
                </a:solidFill>
                <a:latin typeface="Roboto Cn"/>
                <a:cs typeface="Roboto Cn"/>
              </a:rPr>
              <a:t>Design</a:t>
            </a:r>
            <a:endParaRPr sz="6000" dirty="0">
              <a:latin typeface="Roboto Cn"/>
              <a:cs typeface="Roboto Cn"/>
            </a:endParaRPr>
          </a:p>
        </p:txBody>
      </p:sp>
      <p:sp>
        <p:nvSpPr>
          <p:cNvPr id="3" name="object 3"/>
          <p:cNvSpPr txBox="1"/>
          <p:nvPr/>
        </p:nvSpPr>
        <p:spPr>
          <a:xfrm>
            <a:off x="1139444" y="4679950"/>
            <a:ext cx="3341370"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Data</a:t>
            </a:r>
            <a:r>
              <a:rPr sz="3000" b="1" spc="-50" dirty="0">
                <a:latin typeface="Calibri"/>
                <a:cs typeface="Calibri"/>
              </a:rPr>
              <a:t> </a:t>
            </a:r>
            <a:r>
              <a:rPr sz="3000" b="1" dirty="0">
                <a:latin typeface="Calibri"/>
                <a:cs typeface="Calibri"/>
              </a:rPr>
              <a:t>Flow</a:t>
            </a:r>
            <a:r>
              <a:rPr sz="3000" b="1" spc="-25" dirty="0">
                <a:latin typeface="Calibri"/>
                <a:cs typeface="Calibri"/>
              </a:rPr>
              <a:t> </a:t>
            </a:r>
            <a:r>
              <a:rPr sz="3000" b="1" dirty="0">
                <a:latin typeface="Calibri"/>
                <a:cs typeface="Calibri"/>
              </a:rPr>
              <a:t>Diagram</a:t>
            </a:r>
            <a:r>
              <a:rPr sz="3000" b="1" spc="-45"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403" y="36398"/>
            <a:ext cx="6883197" cy="543864"/>
          </a:xfrm>
          <a:prstGeom prst="rect">
            <a:avLst/>
          </a:prstGeom>
        </p:spPr>
        <p:txBody>
          <a:bodyPr vert="horz" wrap="square" lIns="0" tIns="12065" rIns="0" bIns="0" rtlCol="0">
            <a:spAutoFit/>
          </a:bodyPr>
          <a:lstStyle/>
          <a:p>
            <a:pPr marL="12700">
              <a:lnSpc>
                <a:spcPct val="100000"/>
              </a:lnSpc>
              <a:spcBef>
                <a:spcPts val="95"/>
              </a:spcBef>
            </a:pPr>
            <a:r>
              <a:rPr dirty="0"/>
              <a:t>Data</a:t>
            </a:r>
            <a:r>
              <a:rPr spc="10" dirty="0"/>
              <a:t> </a:t>
            </a:r>
            <a:r>
              <a:rPr dirty="0"/>
              <a:t>Flow</a:t>
            </a:r>
            <a:r>
              <a:rPr spc="25" dirty="0"/>
              <a:t> </a:t>
            </a:r>
            <a:r>
              <a:rPr dirty="0"/>
              <a:t>Diagram</a:t>
            </a:r>
            <a:r>
              <a:rPr spc="50" dirty="0"/>
              <a:t> </a:t>
            </a:r>
            <a:r>
              <a:rPr dirty="0"/>
              <a:t>:</a:t>
            </a:r>
            <a:r>
              <a:rPr spc="10" dirty="0"/>
              <a:t> </a:t>
            </a:r>
            <a:r>
              <a:rPr spc="-10" dirty="0"/>
              <a:t>Admin</a:t>
            </a:r>
          </a:p>
        </p:txBody>
      </p:sp>
      <p:pic>
        <p:nvPicPr>
          <p:cNvPr id="3" name="object 3"/>
          <p:cNvPicPr/>
          <p:nvPr/>
        </p:nvPicPr>
        <p:blipFill>
          <a:blip r:embed="rId2" cstate="print"/>
          <a:stretch>
            <a:fillRect/>
          </a:stretch>
        </p:blipFill>
        <p:spPr>
          <a:xfrm>
            <a:off x="360330" y="1047682"/>
            <a:ext cx="8921591" cy="5203630"/>
          </a:xfrm>
          <a:prstGeom prst="rect">
            <a:avLst/>
          </a:prstGeom>
        </p:spPr>
      </p:pic>
      <p:sp>
        <p:nvSpPr>
          <p:cNvPr id="4" name="object 4"/>
          <p:cNvSpPr txBox="1">
            <a:spLocks noGrp="1"/>
          </p:cNvSpPr>
          <p:nvPr>
            <p:ph type="ftr" sz="quarter" idx="5"/>
          </p:nvPr>
        </p:nvSpPr>
        <p:spPr>
          <a:xfrm>
            <a:off x="5507482" y="6631674"/>
            <a:ext cx="16553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26</a:t>
            </a:fld>
            <a:endParaRPr spc="-2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Data</a:t>
            </a:r>
            <a:r>
              <a:rPr spc="10" dirty="0"/>
              <a:t> </a:t>
            </a:r>
            <a:r>
              <a:rPr dirty="0"/>
              <a:t>Flow</a:t>
            </a:r>
            <a:r>
              <a:rPr spc="25" dirty="0"/>
              <a:t> </a:t>
            </a:r>
            <a:r>
              <a:rPr dirty="0"/>
              <a:t>Diagram</a:t>
            </a:r>
            <a:r>
              <a:rPr spc="50" dirty="0"/>
              <a:t> </a:t>
            </a:r>
            <a:r>
              <a:rPr dirty="0"/>
              <a:t>:</a:t>
            </a:r>
            <a:r>
              <a:rPr spc="10" dirty="0"/>
              <a:t> </a:t>
            </a:r>
            <a:r>
              <a:rPr spc="-20" dirty="0"/>
              <a:t>User</a:t>
            </a:r>
          </a:p>
        </p:txBody>
      </p:sp>
      <p:pic>
        <p:nvPicPr>
          <p:cNvPr id="3" name="object 3"/>
          <p:cNvPicPr/>
          <p:nvPr/>
        </p:nvPicPr>
        <p:blipFill>
          <a:blip r:embed="rId2" cstate="print"/>
          <a:stretch>
            <a:fillRect/>
          </a:stretch>
        </p:blipFill>
        <p:spPr>
          <a:xfrm>
            <a:off x="183832" y="1117938"/>
            <a:ext cx="9995535" cy="5433229"/>
          </a:xfrm>
          <a:prstGeom prst="rect">
            <a:avLst/>
          </a:prstGeom>
        </p:spPr>
      </p:pic>
      <p:sp>
        <p:nvSpPr>
          <p:cNvPr id="4" name="object 4"/>
          <p:cNvSpPr txBox="1">
            <a:spLocks noGrp="1"/>
          </p:cNvSpPr>
          <p:nvPr>
            <p:ph type="ftr" sz="quarter" idx="5"/>
          </p:nvPr>
        </p:nvSpPr>
        <p:spPr>
          <a:xfrm>
            <a:off x="5507482" y="6631674"/>
            <a:ext cx="15791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27</a:t>
            </a:fld>
            <a:endParaRPr spc="-2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64805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10" dirty="0">
                <a:solidFill>
                  <a:srgbClr val="1D2F63"/>
                </a:solidFill>
                <a:latin typeface="Roboto Cn"/>
                <a:cs typeface="Roboto Cn"/>
              </a:rPr>
              <a:t>Design</a:t>
            </a:r>
            <a:endParaRPr sz="6000" dirty="0">
              <a:latin typeface="Roboto Cn"/>
              <a:cs typeface="Roboto Cn"/>
            </a:endParaRPr>
          </a:p>
        </p:txBody>
      </p:sp>
      <p:sp>
        <p:nvSpPr>
          <p:cNvPr id="3" name="object 3"/>
          <p:cNvSpPr txBox="1"/>
          <p:nvPr/>
        </p:nvSpPr>
        <p:spPr>
          <a:xfrm>
            <a:off x="1139444" y="4679950"/>
            <a:ext cx="4090035"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Entity</a:t>
            </a:r>
            <a:r>
              <a:rPr sz="3000" b="1" spc="-70" dirty="0">
                <a:latin typeface="Calibri"/>
                <a:cs typeface="Calibri"/>
              </a:rPr>
              <a:t> </a:t>
            </a:r>
            <a:r>
              <a:rPr sz="3000" b="1" dirty="0">
                <a:latin typeface="Calibri"/>
                <a:cs typeface="Calibri"/>
              </a:rPr>
              <a:t>Relation</a:t>
            </a:r>
            <a:r>
              <a:rPr sz="3000" b="1" spc="-60" dirty="0">
                <a:latin typeface="Calibri"/>
                <a:cs typeface="Calibri"/>
              </a:rPr>
              <a:t> </a:t>
            </a:r>
            <a:r>
              <a:rPr sz="3000" b="1" dirty="0">
                <a:latin typeface="Calibri"/>
                <a:cs typeface="Calibri"/>
              </a:rPr>
              <a:t>Diagram</a:t>
            </a:r>
            <a:r>
              <a:rPr sz="3000" b="1" spc="-85" dirty="0">
                <a:latin typeface="Calibri"/>
                <a:cs typeface="Calibri"/>
              </a:rPr>
              <a:t> </a:t>
            </a:r>
            <a:r>
              <a:rPr sz="3000" b="1" spc="-25" dirty="0">
                <a:latin typeface="Calibri"/>
                <a:cs typeface="Calibri"/>
              </a:rPr>
              <a:t>:-</a:t>
            </a:r>
            <a:endParaRPr sz="3000" dirty="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94211" y="6619747"/>
            <a:ext cx="18097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181818"/>
                </a:solidFill>
                <a:latin typeface="Calibri"/>
                <a:cs typeface="Calibri"/>
              </a:rPr>
              <a:t>30</a:t>
            </a:r>
            <a:endParaRPr sz="1200">
              <a:latin typeface="Calibri"/>
              <a:cs typeface="Calibri"/>
            </a:endParaRPr>
          </a:p>
        </p:txBody>
      </p:sp>
      <p:grpSp>
        <p:nvGrpSpPr>
          <p:cNvPr id="3" name="object 3"/>
          <p:cNvGrpSpPr/>
          <p:nvPr/>
        </p:nvGrpSpPr>
        <p:grpSpPr>
          <a:xfrm>
            <a:off x="0" y="0"/>
            <a:ext cx="12192000" cy="718185"/>
            <a:chOff x="0" y="0"/>
            <a:chExt cx="12192000" cy="718185"/>
          </a:xfrm>
        </p:grpSpPr>
        <p:pic>
          <p:nvPicPr>
            <p:cNvPr id="4" name="object 4"/>
            <p:cNvPicPr/>
            <p:nvPr/>
          </p:nvPicPr>
          <p:blipFill>
            <a:blip r:embed="rId2" cstate="print"/>
            <a:stretch>
              <a:fillRect/>
            </a:stretch>
          </p:blipFill>
          <p:spPr>
            <a:xfrm>
              <a:off x="0" y="0"/>
              <a:ext cx="12192000" cy="711708"/>
            </a:xfrm>
            <a:prstGeom prst="rect">
              <a:avLst/>
            </a:prstGeom>
          </p:spPr>
        </p:pic>
        <p:sp>
          <p:nvSpPr>
            <p:cNvPr id="5" name="object 5"/>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6" name="object 6"/>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7" name="object 7"/>
          <p:cNvGrpSpPr/>
          <p:nvPr/>
        </p:nvGrpSpPr>
        <p:grpSpPr>
          <a:xfrm>
            <a:off x="0" y="6600443"/>
            <a:ext cx="12192000" cy="185420"/>
            <a:chOff x="0" y="6600443"/>
            <a:chExt cx="12192000" cy="185420"/>
          </a:xfrm>
        </p:grpSpPr>
        <p:sp>
          <p:nvSpPr>
            <p:cNvPr id="8" name="object 8"/>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9" name="object 9"/>
            <p:cNvPicPr/>
            <p:nvPr/>
          </p:nvPicPr>
          <p:blipFill>
            <a:blip r:embed="rId3" cstate="print"/>
            <a:stretch>
              <a:fillRect/>
            </a:stretch>
          </p:blipFill>
          <p:spPr>
            <a:xfrm>
              <a:off x="5448808" y="6677812"/>
              <a:ext cx="73025" cy="107950"/>
            </a:xfrm>
            <a:prstGeom prst="rect">
              <a:avLst/>
            </a:prstGeom>
          </p:spPr>
        </p:pic>
      </p:grpSp>
      <p:sp>
        <p:nvSpPr>
          <p:cNvPr id="10" name="object 10"/>
          <p:cNvSpPr txBox="1"/>
          <p:nvPr/>
        </p:nvSpPr>
        <p:spPr>
          <a:xfrm>
            <a:off x="5507482" y="6620662"/>
            <a:ext cx="1255395" cy="208279"/>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181818"/>
                </a:solidFill>
                <a:latin typeface="Roboto Lt"/>
                <a:cs typeface="Roboto Lt"/>
              </a:rPr>
              <a:t>2104CS600</a:t>
            </a:r>
            <a:r>
              <a:rPr sz="1200" spc="65" dirty="0">
                <a:solidFill>
                  <a:srgbClr val="181818"/>
                </a:solidFill>
                <a:latin typeface="Roboto Lt"/>
                <a:cs typeface="Roboto Lt"/>
              </a:rPr>
              <a:t> </a:t>
            </a:r>
            <a:r>
              <a:rPr sz="1200" spc="-50" dirty="0">
                <a:solidFill>
                  <a:srgbClr val="181818"/>
                </a:solidFill>
                <a:latin typeface="Roboto Lt"/>
                <a:cs typeface="Roboto Lt"/>
              </a:rPr>
              <a:t>(Project)</a:t>
            </a:r>
            <a:endParaRPr sz="1200">
              <a:latin typeface="Roboto Lt"/>
              <a:cs typeface="Roboto Lt"/>
            </a:endParaRPr>
          </a:p>
        </p:txBody>
      </p:sp>
      <p:grpSp>
        <p:nvGrpSpPr>
          <p:cNvPr id="11" name="object 11"/>
          <p:cNvGrpSpPr/>
          <p:nvPr/>
        </p:nvGrpSpPr>
        <p:grpSpPr>
          <a:xfrm>
            <a:off x="10517123" y="5925311"/>
            <a:ext cx="1339850" cy="407034"/>
            <a:chOff x="10517123" y="5925311"/>
            <a:chExt cx="1339850" cy="407034"/>
          </a:xfrm>
        </p:grpSpPr>
        <p:pic>
          <p:nvPicPr>
            <p:cNvPr id="12" name="object 12"/>
            <p:cNvPicPr/>
            <p:nvPr/>
          </p:nvPicPr>
          <p:blipFill>
            <a:blip r:embed="rId4" cstate="print"/>
            <a:stretch>
              <a:fillRect/>
            </a:stretch>
          </p:blipFill>
          <p:spPr>
            <a:xfrm>
              <a:off x="10517123" y="5925311"/>
              <a:ext cx="1339596" cy="406908"/>
            </a:xfrm>
            <a:prstGeom prst="rect">
              <a:avLst/>
            </a:prstGeom>
          </p:spPr>
        </p:pic>
        <p:sp>
          <p:nvSpPr>
            <p:cNvPr id="13" name="object 13"/>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Enitiy</a:t>
            </a:r>
            <a:r>
              <a:rPr spc="50" dirty="0"/>
              <a:t> </a:t>
            </a:r>
            <a:r>
              <a:rPr dirty="0"/>
              <a:t>Relation</a:t>
            </a:r>
            <a:r>
              <a:rPr spc="65" dirty="0"/>
              <a:t> </a:t>
            </a:r>
            <a:r>
              <a:rPr spc="-10" dirty="0"/>
              <a:t>Diagram</a:t>
            </a:r>
          </a:p>
        </p:txBody>
      </p:sp>
      <p:pic>
        <p:nvPicPr>
          <p:cNvPr id="17" name="Picture 16" descr="A diagram of a computer&#10;&#10;Description automatically generated">
            <a:extLst>
              <a:ext uri="{FF2B5EF4-FFF2-40B4-BE49-F238E27FC236}">
                <a16:creationId xmlns:a16="http://schemas.microsoft.com/office/drawing/2014/main" id="{CF89F650-08DA-FF46-5CC7-99E58AF77E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725831"/>
            <a:ext cx="8077200" cy="57561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3280156" cy="936154"/>
          </a:xfrm>
          <a:prstGeom prst="rect">
            <a:avLst/>
          </a:prstGeom>
        </p:spPr>
        <p:txBody>
          <a:bodyPr vert="horz" wrap="square" lIns="0" tIns="12700" rIns="0" bIns="0" rtlCol="0">
            <a:spAutoFit/>
          </a:bodyPr>
          <a:lstStyle/>
          <a:p>
            <a:pPr marL="12700">
              <a:lnSpc>
                <a:spcPct val="100000"/>
              </a:lnSpc>
              <a:spcBef>
                <a:spcPts val="100"/>
              </a:spcBef>
            </a:pPr>
            <a:r>
              <a:rPr lang="en-US" sz="6000" i="1" spc="-10" dirty="0">
                <a:solidFill>
                  <a:srgbClr val="1D2F63"/>
                </a:solidFill>
              </a:rPr>
              <a:t>Abstract</a:t>
            </a:r>
            <a:endParaRPr sz="6000" dirty="0">
              <a:latin typeface="Roboto Cn"/>
              <a:cs typeface="Roboto C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6709156" cy="939800"/>
          </a:xfrm>
          <a:prstGeom prst="rect">
            <a:avLst/>
          </a:prstGeom>
        </p:spPr>
        <p:txBody>
          <a:bodyPr vert="horz" wrap="square" lIns="0" tIns="12700" rIns="0" bIns="0" rtlCol="0">
            <a:spAutoFit/>
          </a:bodyPr>
          <a:lstStyle/>
          <a:p>
            <a:pPr marL="12700">
              <a:lnSpc>
                <a:spcPct val="100000"/>
              </a:lnSpc>
              <a:spcBef>
                <a:spcPts val="100"/>
              </a:spcBef>
            </a:pPr>
            <a:r>
              <a:rPr sz="6000" b="1" i="1" spc="-35" dirty="0">
                <a:solidFill>
                  <a:srgbClr val="1D2F63"/>
                </a:solidFill>
                <a:latin typeface="Roboto Cn"/>
                <a:cs typeface="Roboto Cn"/>
              </a:rPr>
              <a:t>System</a:t>
            </a:r>
            <a:r>
              <a:rPr sz="6000" b="1" i="1" spc="-275" dirty="0">
                <a:solidFill>
                  <a:srgbClr val="1D2F63"/>
                </a:solidFill>
                <a:latin typeface="Roboto Cn"/>
                <a:cs typeface="Roboto Cn"/>
              </a:rPr>
              <a:t> </a:t>
            </a:r>
            <a:r>
              <a:rPr sz="6000" b="1" i="1" spc="-10" dirty="0">
                <a:solidFill>
                  <a:srgbClr val="1D2F63"/>
                </a:solidFill>
                <a:latin typeface="Roboto Cn"/>
                <a:cs typeface="Roboto Cn"/>
              </a:rPr>
              <a:t>Design</a:t>
            </a:r>
            <a:endParaRPr sz="6000" dirty="0">
              <a:latin typeface="Roboto Cn"/>
              <a:cs typeface="Roboto Cn"/>
            </a:endParaRPr>
          </a:p>
        </p:txBody>
      </p:sp>
      <p:sp>
        <p:nvSpPr>
          <p:cNvPr id="3" name="object 3"/>
          <p:cNvSpPr txBox="1"/>
          <p:nvPr/>
        </p:nvSpPr>
        <p:spPr>
          <a:xfrm>
            <a:off x="1139444" y="4679950"/>
            <a:ext cx="2540000"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Class</a:t>
            </a:r>
            <a:r>
              <a:rPr sz="3000" b="1" spc="-35" dirty="0">
                <a:latin typeface="Calibri"/>
                <a:cs typeface="Calibri"/>
              </a:rPr>
              <a:t> </a:t>
            </a:r>
            <a:r>
              <a:rPr sz="3000" b="1" dirty="0">
                <a:latin typeface="Calibri"/>
                <a:cs typeface="Calibri"/>
              </a:rPr>
              <a:t>Diagram</a:t>
            </a:r>
            <a:r>
              <a:rPr sz="3000" b="1" spc="-60"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3490"/>
              <a:ext cx="12192000" cy="254635"/>
            </a:xfrm>
            <a:custGeom>
              <a:avLst/>
              <a:gdLst/>
              <a:ahLst/>
              <a:cxnLst/>
              <a:rect l="l" t="t" r="r" b="b"/>
              <a:pathLst>
                <a:path w="12192000" h="254634">
                  <a:moveTo>
                    <a:pt x="12192000" y="0"/>
                  </a:moveTo>
                  <a:lnTo>
                    <a:pt x="0" y="0"/>
                  </a:lnTo>
                  <a:lnTo>
                    <a:pt x="0" y="254508"/>
                  </a:lnTo>
                  <a:lnTo>
                    <a:pt x="12192000" y="254508"/>
                  </a:lnTo>
                  <a:lnTo>
                    <a:pt x="12192000" y="0"/>
                  </a:lnTo>
                  <a:close/>
                </a:path>
              </a:pathLst>
            </a:custGeom>
            <a:solidFill>
              <a:srgbClr val="DFDFDF"/>
            </a:solidFill>
          </p:spPr>
          <p:txBody>
            <a:bodyPr wrap="square" lIns="0" tIns="0" rIns="0" bIns="0" rtlCol="0"/>
            <a:lstStyle/>
            <a:p>
              <a:endParaRPr/>
            </a:p>
          </p:txBody>
        </p:sp>
        <p:sp>
          <p:nvSpPr>
            <p:cNvPr id="4" name="object 4"/>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5" name="object 5"/>
            <p:cNvPicPr/>
            <p:nvPr/>
          </p:nvPicPr>
          <p:blipFill>
            <a:blip r:embed="rId2" cstate="print"/>
            <a:stretch>
              <a:fillRect/>
            </a:stretch>
          </p:blipFill>
          <p:spPr>
            <a:xfrm>
              <a:off x="5448808" y="6677812"/>
              <a:ext cx="73025" cy="107950"/>
            </a:xfrm>
            <a:prstGeom prst="rect">
              <a:avLst/>
            </a:prstGeom>
          </p:spPr>
        </p:pic>
      </p:grpSp>
      <p:grpSp>
        <p:nvGrpSpPr>
          <p:cNvPr id="6" name="object 6"/>
          <p:cNvGrpSpPr/>
          <p:nvPr/>
        </p:nvGrpSpPr>
        <p:grpSpPr>
          <a:xfrm>
            <a:off x="0" y="0"/>
            <a:ext cx="12192000" cy="718185"/>
            <a:chOff x="0" y="0"/>
            <a:chExt cx="12192000" cy="718185"/>
          </a:xfrm>
        </p:grpSpPr>
        <p:pic>
          <p:nvPicPr>
            <p:cNvPr id="7" name="object 7"/>
            <p:cNvPicPr/>
            <p:nvPr/>
          </p:nvPicPr>
          <p:blipFill>
            <a:blip r:embed="rId3" cstate="print"/>
            <a:stretch>
              <a:fillRect/>
            </a:stretch>
          </p:blipFill>
          <p:spPr>
            <a:xfrm>
              <a:off x="0" y="0"/>
              <a:ext cx="12192000" cy="711708"/>
            </a:xfrm>
            <a:prstGeom prst="rect">
              <a:avLst/>
            </a:prstGeom>
          </p:spPr>
        </p:pic>
        <p:sp>
          <p:nvSpPr>
            <p:cNvPr id="8" name="object 8"/>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9" name="object 9"/>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10" name="object 10"/>
          <p:cNvGrpSpPr/>
          <p:nvPr/>
        </p:nvGrpSpPr>
        <p:grpSpPr>
          <a:xfrm>
            <a:off x="10517123" y="5925311"/>
            <a:ext cx="1339850" cy="407034"/>
            <a:chOff x="10517123" y="5925311"/>
            <a:chExt cx="1339850" cy="407034"/>
          </a:xfrm>
        </p:grpSpPr>
        <p:pic>
          <p:nvPicPr>
            <p:cNvPr id="11" name="object 11"/>
            <p:cNvPicPr/>
            <p:nvPr/>
          </p:nvPicPr>
          <p:blipFill>
            <a:blip r:embed="rId4" cstate="print"/>
            <a:stretch>
              <a:fillRect/>
            </a:stretch>
          </p:blipFill>
          <p:spPr>
            <a:xfrm>
              <a:off x="10517123" y="5925311"/>
              <a:ext cx="1339596" cy="406908"/>
            </a:xfrm>
            <a:prstGeom prst="rect">
              <a:avLst/>
            </a:prstGeom>
          </p:spPr>
        </p:pic>
        <p:sp>
          <p:nvSpPr>
            <p:cNvPr id="12" name="object 12"/>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3" name="object 1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Class</a:t>
            </a:r>
            <a:r>
              <a:rPr spc="210" dirty="0"/>
              <a:t> </a:t>
            </a:r>
            <a:r>
              <a:rPr spc="-10" dirty="0"/>
              <a:t>Diagram</a:t>
            </a:r>
          </a:p>
        </p:txBody>
      </p:sp>
      <p:pic>
        <p:nvPicPr>
          <p:cNvPr id="14" name="object 14"/>
          <p:cNvPicPr/>
          <p:nvPr/>
        </p:nvPicPr>
        <p:blipFill>
          <a:blip r:embed="rId5" cstate="print"/>
          <a:stretch>
            <a:fillRect/>
          </a:stretch>
        </p:blipFill>
        <p:spPr>
          <a:xfrm>
            <a:off x="213764" y="864107"/>
            <a:ext cx="9975699" cy="5577840"/>
          </a:xfrm>
          <a:prstGeom prst="rect">
            <a:avLst/>
          </a:prstGeom>
        </p:spPr>
      </p:pic>
      <p:sp>
        <p:nvSpPr>
          <p:cNvPr id="15" name="object 1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16" name="object 16"/>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32</a:t>
            </a:r>
            <a:endParaRPr sz="12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7013956" cy="939800"/>
          </a:xfrm>
          <a:prstGeom prst="rect">
            <a:avLst/>
          </a:prstGeom>
        </p:spPr>
        <p:txBody>
          <a:bodyPr vert="horz" wrap="square" lIns="0" tIns="12700" rIns="0" bIns="0" rtlCol="0">
            <a:spAutoFit/>
          </a:bodyPr>
          <a:lstStyle/>
          <a:p>
            <a:pPr marL="12700">
              <a:lnSpc>
                <a:spcPct val="100000"/>
              </a:lnSpc>
              <a:spcBef>
                <a:spcPts val="100"/>
              </a:spcBef>
            </a:pPr>
            <a:r>
              <a:rPr sz="6000" i="1" spc="-30" dirty="0">
                <a:solidFill>
                  <a:srgbClr val="1D2F63"/>
                </a:solidFill>
                <a:latin typeface="Roboto Cn"/>
                <a:cs typeface="Roboto Cn"/>
              </a:rPr>
              <a:t>Database</a:t>
            </a:r>
            <a:r>
              <a:rPr sz="6000" i="1" spc="-290" dirty="0">
                <a:solidFill>
                  <a:srgbClr val="1D2F63"/>
                </a:solidFill>
                <a:latin typeface="Roboto Cn"/>
                <a:cs typeface="Roboto Cn"/>
              </a:rPr>
              <a:t> </a:t>
            </a:r>
            <a:r>
              <a:rPr sz="6000" i="1" spc="-40" dirty="0">
                <a:solidFill>
                  <a:srgbClr val="1D2F63"/>
                </a:solidFill>
                <a:latin typeface="Roboto Cn"/>
                <a:cs typeface="Roboto Cn"/>
              </a:rPr>
              <a:t>Schema</a:t>
            </a:r>
            <a:endParaRPr sz="6000" dirty="0">
              <a:latin typeface="Roboto Cn"/>
              <a:cs typeface="Roboto C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pc="-10" dirty="0"/>
              <a:t>User</a:t>
            </a:r>
            <a:endParaRPr spc="-1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33</a:t>
            </a:fld>
            <a:endParaRPr spc="-25" dirty="0"/>
          </a:p>
        </p:txBody>
      </p:sp>
      <p:pic>
        <p:nvPicPr>
          <p:cNvPr id="8" name="Picture 7" descr="A table with text and numbers&#10;&#10;Description automatically generated with medium confidence">
            <a:extLst>
              <a:ext uri="{FF2B5EF4-FFF2-40B4-BE49-F238E27FC236}">
                <a16:creationId xmlns:a16="http://schemas.microsoft.com/office/drawing/2014/main" id="{92F3F561-D7D3-93BF-BB80-9BAA5C9C3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86" y="761999"/>
            <a:ext cx="11884614" cy="318439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pc="-10" dirty="0"/>
              <a:t>Course</a:t>
            </a:r>
            <a:endParaRPr spc="-1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34</a:t>
            </a:fld>
            <a:endParaRPr spc="-25" dirty="0"/>
          </a:p>
        </p:txBody>
      </p:sp>
      <p:pic>
        <p:nvPicPr>
          <p:cNvPr id="9" name="Picture 8" descr="A screen shot of a course schema&#10;&#10;Description automatically generated">
            <a:extLst>
              <a:ext uri="{FF2B5EF4-FFF2-40B4-BE49-F238E27FC236}">
                <a16:creationId xmlns:a16="http://schemas.microsoft.com/office/drawing/2014/main" id="{4D3D1033-CDBC-C209-49B4-9AF0ACFA4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0" y="838200"/>
            <a:ext cx="12033959" cy="31242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pc="-10" dirty="0"/>
              <a:t>Video</a:t>
            </a:r>
            <a:endParaRPr spc="-1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35</a:t>
            </a:fld>
            <a:endParaRPr spc="-25" dirty="0"/>
          </a:p>
        </p:txBody>
      </p:sp>
      <p:pic>
        <p:nvPicPr>
          <p:cNvPr id="7" name="Picture 6" descr="A table with text and numbers&#10;&#10;Description automatically generated">
            <a:extLst>
              <a:ext uri="{FF2B5EF4-FFF2-40B4-BE49-F238E27FC236}">
                <a16:creationId xmlns:a16="http://schemas.microsoft.com/office/drawing/2014/main" id="{E62587D3-78F9-8218-C68D-16BB68080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47" y="838200"/>
            <a:ext cx="11893106" cy="242055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pc="-10" dirty="0"/>
              <a:t>Order</a:t>
            </a:r>
            <a:endParaRPr spc="-1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36</a:t>
            </a:fld>
            <a:endParaRPr spc="-25" dirty="0"/>
          </a:p>
        </p:txBody>
      </p:sp>
      <p:pic>
        <p:nvPicPr>
          <p:cNvPr id="7" name="Picture 6" descr="A table with numbers and letters&#10;&#10;Description automatically generated">
            <a:extLst>
              <a:ext uri="{FF2B5EF4-FFF2-40B4-BE49-F238E27FC236}">
                <a16:creationId xmlns:a16="http://schemas.microsoft.com/office/drawing/2014/main" id="{2BEA5122-9C3F-DF4C-7E15-23D7CADF7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03" y="837151"/>
            <a:ext cx="11877277" cy="276881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pc="-10" dirty="0"/>
              <a:t>Review</a:t>
            </a:r>
            <a:endParaRPr spc="-1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37</a:t>
            </a:fld>
            <a:endParaRPr spc="-25" dirty="0"/>
          </a:p>
        </p:txBody>
      </p:sp>
      <p:pic>
        <p:nvPicPr>
          <p:cNvPr id="7" name="Picture 6" descr="A table with text and numbers&#10;&#10;Description automatically generated">
            <a:extLst>
              <a:ext uri="{FF2B5EF4-FFF2-40B4-BE49-F238E27FC236}">
                <a16:creationId xmlns:a16="http://schemas.microsoft.com/office/drawing/2014/main" id="{1D119570-6D9B-CC0F-3887-1DC0D37F8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99" y="811055"/>
            <a:ext cx="11954002" cy="26179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5794756" cy="939800"/>
          </a:xfrm>
          <a:prstGeom prst="rect">
            <a:avLst/>
          </a:prstGeom>
        </p:spPr>
        <p:txBody>
          <a:bodyPr vert="horz" wrap="square" lIns="0" tIns="12700" rIns="0" bIns="0" rtlCol="0">
            <a:spAutoFit/>
          </a:bodyPr>
          <a:lstStyle/>
          <a:p>
            <a:pPr marL="12700">
              <a:lnSpc>
                <a:spcPct val="100000"/>
              </a:lnSpc>
              <a:spcBef>
                <a:spcPts val="100"/>
              </a:spcBef>
            </a:pPr>
            <a:r>
              <a:rPr sz="6000" b="1" i="1" spc="-55" dirty="0">
                <a:solidFill>
                  <a:srgbClr val="1D2F63"/>
                </a:solidFill>
                <a:latin typeface="Roboto Cn"/>
                <a:cs typeface="Roboto Cn"/>
              </a:rPr>
              <a:t>Implementation</a:t>
            </a:r>
            <a:endParaRPr sz="6000" dirty="0">
              <a:latin typeface="Roboto Cn"/>
              <a:cs typeface="Roboto Cn"/>
            </a:endParaRPr>
          </a:p>
        </p:txBody>
      </p:sp>
      <p:sp>
        <p:nvSpPr>
          <p:cNvPr id="3" name="object 3"/>
          <p:cNvSpPr txBox="1"/>
          <p:nvPr/>
        </p:nvSpPr>
        <p:spPr>
          <a:xfrm>
            <a:off x="1139444" y="4679950"/>
            <a:ext cx="2028825"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User</a:t>
            </a:r>
            <a:r>
              <a:rPr sz="3000" b="1" spc="-60" dirty="0">
                <a:latin typeface="Calibri"/>
                <a:cs typeface="Calibri"/>
              </a:rPr>
              <a:t> </a:t>
            </a:r>
            <a:r>
              <a:rPr sz="3000" b="1" dirty="0">
                <a:latin typeface="Calibri"/>
                <a:cs typeface="Calibri"/>
              </a:rPr>
              <a:t>Panel</a:t>
            </a:r>
            <a:r>
              <a:rPr sz="3000" b="1" spc="-40"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Homepage</a:t>
            </a:r>
          </a:p>
        </p:txBody>
      </p:sp>
      <p:pic>
        <p:nvPicPr>
          <p:cNvPr id="3" name="object 3"/>
          <p:cNvPicPr/>
          <p:nvPr/>
        </p:nvPicPr>
        <p:blipFill>
          <a:blip r:embed="rId2" cstate="print"/>
          <a:stretch>
            <a:fillRect/>
          </a:stretch>
        </p:blipFill>
        <p:spPr>
          <a:xfrm>
            <a:off x="269747" y="1264919"/>
            <a:ext cx="10058400" cy="4785360"/>
          </a:xfrm>
          <a:prstGeom prst="rect">
            <a:avLst/>
          </a:prstGeom>
        </p:spPr>
      </p:pic>
      <p:sp>
        <p:nvSpPr>
          <p:cNvPr id="4" name="object 4"/>
          <p:cNvSpPr txBox="1">
            <a:spLocks noGrp="1"/>
          </p:cNvSpPr>
          <p:nvPr>
            <p:ph type="ftr" sz="quarter" idx="5"/>
          </p:nvPr>
        </p:nvSpPr>
        <p:spPr>
          <a:xfrm>
            <a:off x="5507482" y="6631674"/>
            <a:ext cx="20363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39</a:t>
            </a:fld>
            <a:endParaRPr spc="-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Abstract</a:t>
            </a:r>
          </a:p>
        </p:txBody>
      </p:sp>
      <p:sp>
        <p:nvSpPr>
          <p:cNvPr id="14" name="object 14"/>
          <p:cNvSpPr txBox="1">
            <a:spLocks noGrp="1"/>
          </p:cNvSpPr>
          <p:nvPr>
            <p:ph type="ftr" sz="quarter" idx="5"/>
          </p:nvPr>
        </p:nvSpPr>
        <p:spPr>
          <a:xfrm>
            <a:off x="5507482" y="6631675"/>
            <a:ext cx="1658493"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15" name="object 15"/>
          <p:cNvSpPr txBox="1"/>
          <p:nvPr/>
        </p:nvSpPr>
        <p:spPr>
          <a:xfrm>
            <a:off x="11171935" y="6657847"/>
            <a:ext cx="102870" cy="177800"/>
          </a:xfrm>
          <a:prstGeom prst="rect">
            <a:avLst/>
          </a:prstGeom>
        </p:spPr>
        <p:txBody>
          <a:bodyPr vert="horz" wrap="square" lIns="0" tIns="0" rIns="0" bIns="0" rtlCol="0">
            <a:spAutoFit/>
          </a:bodyPr>
          <a:lstStyle/>
          <a:p>
            <a:pPr marL="12700">
              <a:lnSpc>
                <a:spcPts val="1240"/>
              </a:lnSpc>
            </a:pPr>
            <a:r>
              <a:rPr sz="1200" b="1" spc="-50" dirty="0">
                <a:solidFill>
                  <a:srgbClr val="181818"/>
                </a:solidFill>
                <a:latin typeface="Calibri"/>
                <a:cs typeface="Calibri"/>
              </a:rPr>
              <a:t>4</a:t>
            </a:r>
            <a:endParaRPr sz="1200">
              <a:latin typeface="Calibri"/>
              <a:cs typeface="Calibri"/>
            </a:endParaRPr>
          </a:p>
        </p:txBody>
      </p:sp>
      <p:sp>
        <p:nvSpPr>
          <p:cNvPr id="13" name="object 13"/>
          <p:cNvSpPr txBox="1"/>
          <p:nvPr/>
        </p:nvSpPr>
        <p:spPr>
          <a:xfrm>
            <a:off x="286004" y="987399"/>
            <a:ext cx="11602085" cy="4199868"/>
          </a:xfrm>
          <a:prstGeom prst="rect">
            <a:avLst/>
          </a:prstGeom>
        </p:spPr>
        <p:txBody>
          <a:bodyPr vert="horz" wrap="square" lIns="0" tIns="12700" rIns="0" bIns="0" rtlCol="0">
            <a:spAutoFit/>
          </a:bodyPr>
          <a:lstStyle/>
          <a:p>
            <a:pPr marL="393700" marR="5080" indent="-381635">
              <a:lnSpc>
                <a:spcPct val="114999"/>
              </a:lnSpc>
              <a:spcBef>
                <a:spcPts val="100"/>
              </a:spcBef>
              <a:buSzPct val="120000"/>
              <a:buFont typeface="Wingdings"/>
              <a:buChar char=""/>
              <a:tabLst>
                <a:tab pos="3937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Learning Management System is an online platform that helps students learn by joining courses.</a:t>
            </a:r>
            <a:endParaRPr lang="en-IN" sz="2000" dirty="0">
              <a:latin typeface="Roboto" panose="02000000000000000000" pitchFamily="2" charset="0"/>
              <a:ea typeface="Roboto" panose="02000000000000000000" pitchFamily="2" charset="0"/>
              <a:cs typeface="Roboto" panose="02000000000000000000" pitchFamily="2" charset="0"/>
            </a:endParaRPr>
          </a:p>
          <a:p>
            <a:pPr marL="393700" marR="5715" indent="-381635">
              <a:lnSpc>
                <a:spcPct val="115100"/>
              </a:lnSpc>
              <a:spcBef>
                <a:spcPts val="2000"/>
              </a:spcBef>
              <a:buSzPct val="120000"/>
              <a:buFont typeface="Wingdings"/>
              <a:buChar char=""/>
              <a:tabLst>
                <a:tab pos="3937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This project will include multiple course </a:t>
            </a:r>
            <a:r>
              <a:rPr lang="en-IN" sz="2000" b="0" i="0" u="none" strike="noStrike" dirty="0">
                <a:solidFill>
                  <a:srgbClr val="1F1F1F"/>
                </a:solidFill>
                <a:effectLst/>
                <a:highlight>
                  <a:srgbClr val="FFFFFF"/>
                </a:highlight>
                <a:latin typeface="Roboto" panose="02000000000000000000" pitchFamily="2" charset="0"/>
                <a:ea typeface="Roboto" panose="02000000000000000000" pitchFamily="2" charset="0"/>
                <a:cs typeface="Roboto" panose="02000000000000000000" pitchFamily="2" charset="0"/>
              </a:rPr>
              <a:t>enrolment</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study material access, lifetime course access, student management.</a:t>
            </a:r>
            <a:endParaRPr lang="en-IN" sz="2000" spc="225" dirty="0">
              <a:latin typeface="Roboto" panose="02000000000000000000" pitchFamily="2" charset="0"/>
              <a:ea typeface="Roboto" panose="02000000000000000000" pitchFamily="2" charset="0"/>
              <a:cs typeface="Roboto" panose="02000000000000000000" pitchFamily="2" charset="0"/>
            </a:endParaRPr>
          </a:p>
          <a:p>
            <a:pPr marL="393700" marR="5715" indent="-381635">
              <a:lnSpc>
                <a:spcPct val="115100"/>
              </a:lnSpc>
              <a:spcBef>
                <a:spcPts val="2000"/>
              </a:spcBef>
              <a:buSzPct val="120000"/>
              <a:buFont typeface="Wingdings"/>
              <a:buChar char=""/>
              <a:tabLst>
                <a:tab pos="3937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This system will allow instructors to create and manage courses, upload study materials, and interact with students.</a:t>
            </a:r>
            <a:endParaRPr lang="en-IN" sz="2000" spc="-95" dirty="0">
              <a:latin typeface="Roboto" panose="02000000000000000000" pitchFamily="2" charset="0"/>
              <a:ea typeface="Roboto" panose="02000000000000000000" pitchFamily="2" charset="0"/>
              <a:cs typeface="Roboto" panose="02000000000000000000" pitchFamily="2" charset="0"/>
            </a:endParaRPr>
          </a:p>
          <a:p>
            <a:pPr marL="393700" marR="5715" indent="-381635">
              <a:lnSpc>
                <a:spcPct val="115100"/>
              </a:lnSpc>
              <a:spcBef>
                <a:spcPts val="2000"/>
              </a:spcBef>
              <a:buSzPct val="120000"/>
              <a:buFont typeface="Wingdings"/>
              <a:buChar char=""/>
              <a:tabLst>
                <a:tab pos="3937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LMS will offer a user-friendly dashboard for easy navigation and a smooth learning experience.</a:t>
            </a:r>
            <a:endParaRPr lang="en-IN" sz="2000" dirty="0">
              <a:latin typeface="Roboto" panose="02000000000000000000" pitchFamily="2" charset="0"/>
              <a:ea typeface="Roboto" panose="02000000000000000000" pitchFamily="2" charset="0"/>
              <a:cs typeface="Roboto" panose="02000000000000000000" pitchFamily="2" charset="0"/>
            </a:endParaRPr>
          </a:p>
          <a:p>
            <a:pPr marL="393700" marR="6350" indent="-381635">
              <a:lnSpc>
                <a:spcPct val="114999"/>
              </a:lnSpc>
              <a:spcBef>
                <a:spcPts val="2005"/>
              </a:spcBef>
              <a:buSzPct val="120000"/>
              <a:buFont typeface="Wingdings"/>
              <a:buChar char=""/>
              <a:tabLst>
                <a:tab pos="393700" algn="l"/>
                <a:tab pos="984885" algn="l"/>
                <a:tab pos="2147570" algn="l"/>
                <a:tab pos="2692400" algn="l"/>
                <a:tab pos="3336925" algn="l"/>
                <a:tab pos="3703954" algn="l"/>
                <a:tab pos="4396105" algn="l"/>
                <a:tab pos="5892800" algn="l"/>
                <a:tab pos="6478270" algn="l"/>
                <a:tab pos="7636509" algn="l"/>
                <a:tab pos="8805545" algn="l"/>
                <a:tab pos="9172575" algn="l"/>
                <a:tab pos="9697085" algn="l"/>
                <a:tab pos="10742930" algn="l"/>
                <a:tab pos="11228705"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platform will provide admins with tools to manage users, courses, and track overall system performance.</a:t>
            </a:r>
            <a:endParaRPr lang="en-IN" sz="20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Product</a:t>
            </a:r>
          </a:p>
        </p:txBody>
      </p:sp>
      <p:pic>
        <p:nvPicPr>
          <p:cNvPr id="3" name="object 3"/>
          <p:cNvPicPr/>
          <p:nvPr/>
        </p:nvPicPr>
        <p:blipFill>
          <a:blip r:embed="rId2" cstate="print"/>
          <a:stretch>
            <a:fillRect/>
          </a:stretch>
        </p:blipFill>
        <p:spPr>
          <a:xfrm>
            <a:off x="237743" y="1104900"/>
            <a:ext cx="10058400" cy="5071872"/>
          </a:xfrm>
          <a:prstGeom prst="rect">
            <a:avLst/>
          </a:prstGeom>
        </p:spPr>
      </p:pic>
      <p:sp>
        <p:nvSpPr>
          <p:cNvPr id="4" name="object 4"/>
          <p:cNvSpPr txBox="1">
            <a:spLocks noGrp="1"/>
          </p:cNvSpPr>
          <p:nvPr>
            <p:ph type="ftr" sz="quarter" idx="5"/>
          </p:nvPr>
        </p:nvSpPr>
        <p:spPr>
          <a:xfrm>
            <a:off x="5507482" y="6631674"/>
            <a:ext cx="19601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40</a:t>
            </a:fld>
            <a:endParaRPr spc="-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Category</a:t>
            </a:r>
          </a:p>
        </p:txBody>
      </p:sp>
      <p:pic>
        <p:nvPicPr>
          <p:cNvPr id="3" name="object 3"/>
          <p:cNvPicPr/>
          <p:nvPr/>
        </p:nvPicPr>
        <p:blipFill>
          <a:blip r:embed="rId2" cstate="print"/>
          <a:stretch>
            <a:fillRect/>
          </a:stretch>
        </p:blipFill>
        <p:spPr>
          <a:xfrm>
            <a:off x="126492" y="885444"/>
            <a:ext cx="9915144" cy="5577840"/>
          </a:xfrm>
          <a:prstGeom prst="rect">
            <a:avLst/>
          </a:prstGeom>
        </p:spPr>
      </p:pic>
      <p:sp>
        <p:nvSpPr>
          <p:cNvPr id="4" name="object 4"/>
          <p:cNvSpPr txBox="1">
            <a:spLocks noGrp="1"/>
          </p:cNvSpPr>
          <p:nvPr>
            <p:ph type="ftr" sz="quarter" idx="5"/>
          </p:nvPr>
        </p:nvSpPr>
        <p:spPr>
          <a:xfrm>
            <a:off x="5507482" y="6631675"/>
            <a:ext cx="21887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41</a:t>
            </a:fld>
            <a:endParaRPr spc="-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403" y="36398"/>
            <a:ext cx="6273597" cy="543864"/>
          </a:xfrm>
          <a:prstGeom prst="rect">
            <a:avLst/>
          </a:prstGeom>
        </p:spPr>
        <p:txBody>
          <a:bodyPr vert="horz" wrap="square" lIns="0" tIns="12065" rIns="0" bIns="0" rtlCol="0">
            <a:spAutoFit/>
          </a:bodyPr>
          <a:lstStyle/>
          <a:p>
            <a:pPr marL="12700">
              <a:lnSpc>
                <a:spcPct val="100000"/>
              </a:lnSpc>
              <a:spcBef>
                <a:spcPts val="95"/>
              </a:spcBef>
            </a:pPr>
            <a:r>
              <a:rPr dirty="0"/>
              <a:t>Subcategory</a:t>
            </a:r>
            <a:r>
              <a:rPr spc="120" dirty="0"/>
              <a:t> </a:t>
            </a:r>
            <a:r>
              <a:rPr dirty="0"/>
              <a:t>:</a:t>
            </a:r>
            <a:r>
              <a:rPr spc="70" dirty="0"/>
              <a:t> </a:t>
            </a:r>
            <a:r>
              <a:rPr spc="-10" dirty="0"/>
              <a:t>Accessories</a:t>
            </a:r>
          </a:p>
        </p:txBody>
      </p:sp>
      <p:pic>
        <p:nvPicPr>
          <p:cNvPr id="3" name="object 3"/>
          <p:cNvPicPr/>
          <p:nvPr/>
        </p:nvPicPr>
        <p:blipFill>
          <a:blip r:embed="rId2" cstate="print"/>
          <a:stretch>
            <a:fillRect/>
          </a:stretch>
        </p:blipFill>
        <p:spPr>
          <a:xfrm>
            <a:off x="0" y="864108"/>
            <a:ext cx="10058400" cy="4762500"/>
          </a:xfrm>
          <a:prstGeom prst="rect">
            <a:avLst/>
          </a:prstGeom>
        </p:spPr>
      </p:pic>
      <p:sp>
        <p:nvSpPr>
          <p:cNvPr id="4" name="object 4"/>
          <p:cNvSpPr txBox="1">
            <a:spLocks noGrp="1"/>
          </p:cNvSpPr>
          <p:nvPr>
            <p:ph type="ftr" sz="quarter" idx="5"/>
          </p:nvPr>
        </p:nvSpPr>
        <p:spPr>
          <a:xfrm>
            <a:off x="5507482" y="6631674"/>
            <a:ext cx="20363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42</a:t>
            </a:fld>
            <a:endParaRPr spc="-2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403" y="36398"/>
            <a:ext cx="6197397" cy="543864"/>
          </a:xfrm>
          <a:prstGeom prst="rect">
            <a:avLst/>
          </a:prstGeom>
        </p:spPr>
        <p:txBody>
          <a:bodyPr vert="horz" wrap="square" lIns="0" tIns="12065" rIns="0" bIns="0" rtlCol="0">
            <a:spAutoFit/>
          </a:bodyPr>
          <a:lstStyle/>
          <a:p>
            <a:pPr marL="12700">
              <a:lnSpc>
                <a:spcPct val="100000"/>
              </a:lnSpc>
              <a:spcBef>
                <a:spcPts val="95"/>
              </a:spcBef>
            </a:pPr>
            <a:r>
              <a:rPr dirty="0"/>
              <a:t>Subcategory</a:t>
            </a:r>
            <a:r>
              <a:rPr spc="135" dirty="0"/>
              <a:t> </a:t>
            </a:r>
            <a:r>
              <a:rPr dirty="0"/>
              <a:t>:</a:t>
            </a:r>
            <a:r>
              <a:rPr spc="105" dirty="0"/>
              <a:t> </a:t>
            </a:r>
            <a:r>
              <a:rPr spc="-10" dirty="0"/>
              <a:t>Accessories</a:t>
            </a:r>
          </a:p>
        </p:txBody>
      </p:sp>
      <p:pic>
        <p:nvPicPr>
          <p:cNvPr id="3" name="object 3"/>
          <p:cNvPicPr/>
          <p:nvPr/>
        </p:nvPicPr>
        <p:blipFill>
          <a:blip r:embed="rId2" cstate="print"/>
          <a:stretch>
            <a:fillRect/>
          </a:stretch>
        </p:blipFill>
        <p:spPr>
          <a:xfrm>
            <a:off x="0" y="864108"/>
            <a:ext cx="10058400" cy="4688952"/>
          </a:xfrm>
          <a:prstGeom prst="rect">
            <a:avLst/>
          </a:prstGeom>
        </p:spPr>
      </p:pic>
      <p:sp>
        <p:nvSpPr>
          <p:cNvPr id="4" name="object 4"/>
          <p:cNvSpPr txBox="1">
            <a:spLocks noGrp="1"/>
          </p:cNvSpPr>
          <p:nvPr>
            <p:ph type="ftr" sz="quarter" idx="5"/>
          </p:nvPr>
        </p:nvSpPr>
        <p:spPr>
          <a:xfrm>
            <a:off x="5507482" y="6631674"/>
            <a:ext cx="23411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43</a:t>
            </a:fld>
            <a:endParaRPr spc="-2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403" y="36398"/>
            <a:ext cx="6197397" cy="543864"/>
          </a:xfrm>
          <a:prstGeom prst="rect">
            <a:avLst/>
          </a:prstGeom>
        </p:spPr>
        <p:txBody>
          <a:bodyPr vert="horz" wrap="square" lIns="0" tIns="12065" rIns="0" bIns="0" rtlCol="0">
            <a:spAutoFit/>
          </a:bodyPr>
          <a:lstStyle/>
          <a:p>
            <a:pPr marL="12700">
              <a:lnSpc>
                <a:spcPct val="100000"/>
              </a:lnSpc>
              <a:spcBef>
                <a:spcPts val="95"/>
              </a:spcBef>
            </a:pPr>
            <a:r>
              <a:rPr dirty="0"/>
              <a:t>Subcategory</a:t>
            </a:r>
            <a:r>
              <a:rPr spc="150" dirty="0"/>
              <a:t> </a:t>
            </a:r>
            <a:r>
              <a:rPr dirty="0"/>
              <a:t>:</a:t>
            </a:r>
            <a:r>
              <a:rPr spc="114" dirty="0"/>
              <a:t> </a:t>
            </a:r>
            <a:r>
              <a:rPr dirty="0"/>
              <a:t>Audio</a:t>
            </a:r>
            <a:r>
              <a:rPr spc="140" dirty="0"/>
              <a:t> </a:t>
            </a:r>
            <a:r>
              <a:rPr spc="-10" dirty="0"/>
              <a:t>Device</a:t>
            </a:r>
          </a:p>
        </p:txBody>
      </p:sp>
      <p:pic>
        <p:nvPicPr>
          <p:cNvPr id="3" name="object 3"/>
          <p:cNvPicPr/>
          <p:nvPr/>
        </p:nvPicPr>
        <p:blipFill>
          <a:blip r:embed="rId2" cstate="print"/>
          <a:stretch>
            <a:fillRect/>
          </a:stretch>
        </p:blipFill>
        <p:spPr>
          <a:xfrm>
            <a:off x="0" y="864108"/>
            <a:ext cx="10058400" cy="4945380"/>
          </a:xfrm>
          <a:prstGeom prst="rect">
            <a:avLst/>
          </a:prstGeom>
        </p:spPr>
      </p:pic>
      <p:sp>
        <p:nvSpPr>
          <p:cNvPr id="4" name="object 4"/>
          <p:cNvSpPr txBox="1">
            <a:spLocks noGrp="1"/>
          </p:cNvSpPr>
          <p:nvPr>
            <p:ph type="ftr" sz="quarter" idx="5"/>
          </p:nvPr>
        </p:nvSpPr>
        <p:spPr>
          <a:xfrm>
            <a:off x="5507482" y="6631674"/>
            <a:ext cx="25697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44</a:t>
            </a:fld>
            <a:endParaRPr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403" y="36398"/>
            <a:ext cx="6559474" cy="543864"/>
          </a:xfrm>
          <a:prstGeom prst="rect">
            <a:avLst/>
          </a:prstGeom>
        </p:spPr>
        <p:txBody>
          <a:bodyPr vert="horz" wrap="square" lIns="0" tIns="12065" rIns="0" bIns="0" rtlCol="0">
            <a:spAutoFit/>
          </a:bodyPr>
          <a:lstStyle/>
          <a:p>
            <a:pPr marL="12700">
              <a:lnSpc>
                <a:spcPct val="100000"/>
              </a:lnSpc>
              <a:spcBef>
                <a:spcPts val="95"/>
              </a:spcBef>
            </a:pPr>
            <a:r>
              <a:rPr dirty="0"/>
              <a:t>Subcategory</a:t>
            </a:r>
            <a:r>
              <a:rPr spc="140" dirty="0"/>
              <a:t> </a:t>
            </a:r>
            <a:r>
              <a:rPr dirty="0"/>
              <a:t>:</a:t>
            </a:r>
            <a:r>
              <a:rPr spc="100" dirty="0"/>
              <a:t> </a:t>
            </a:r>
            <a:r>
              <a:rPr dirty="0"/>
              <a:t>External</a:t>
            </a:r>
            <a:r>
              <a:rPr spc="125" dirty="0"/>
              <a:t> </a:t>
            </a:r>
            <a:r>
              <a:rPr spc="-10" dirty="0"/>
              <a:t>Storage</a:t>
            </a:r>
          </a:p>
        </p:txBody>
      </p:sp>
      <p:pic>
        <p:nvPicPr>
          <p:cNvPr id="3" name="object 3"/>
          <p:cNvPicPr/>
          <p:nvPr/>
        </p:nvPicPr>
        <p:blipFill>
          <a:blip r:embed="rId2" cstate="print"/>
          <a:stretch>
            <a:fillRect/>
          </a:stretch>
        </p:blipFill>
        <p:spPr>
          <a:xfrm>
            <a:off x="0" y="864108"/>
            <a:ext cx="10058400" cy="4945380"/>
          </a:xfrm>
          <a:prstGeom prst="rect">
            <a:avLst/>
          </a:prstGeom>
        </p:spPr>
      </p:pic>
      <p:sp>
        <p:nvSpPr>
          <p:cNvPr id="4" name="object 4"/>
          <p:cNvSpPr txBox="1">
            <a:spLocks noGrp="1"/>
          </p:cNvSpPr>
          <p:nvPr>
            <p:ph type="ftr" sz="quarter" idx="5"/>
          </p:nvPr>
        </p:nvSpPr>
        <p:spPr>
          <a:xfrm>
            <a:off x="5507482" y="6631674"/>
            <a:ext cx="24935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45</a:t>
            </a:fld>
            <a:endParaRPr spc="-2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Product</a:t>
            </a:r>
            <a:r>
              <a:rPr spc="140" dirty="0"/>
              <a:t> </a:t>
            </a:r>
            <a:r>
              <a:rPr spc="-10" dirty="0"/>
              <a:t>Description</a:t>
            </a:r>
          </a:p>
        </p:txBody>
      </p:sp>
      <p:pic>
        <p:nvPicPr>
          <p:cNvPr id="3" name="object 3"/>
          <p:cNvPicPr/>
          <p:nvPr/>
        </p:nvPicPr>
        <p:blipFill>
          <a:blip r:embed="rId2" cstate="print"/>
          <a:stretch>
            <a:fillRect/>
          </a:stretch>
        </p:blipFill>
        <p:spPr>
          <a:xfrm>
            <a:off x="0" y="790955"/>
            <a:ext cx="10058400" cy="5004816"/>
          </a:xfrm>
          <a:prstGeom prst="rect">
            <a:avLst/>
          </a:prstGeom>
        </p:spPr>
      </p:pic>
      <p:sp>
        <p:nvSpPr>
          <p:cNvPr id="4" name="object 4"/>
          <p:cNvSpPr txBox="1">
            <a:spLocks noGrp="1"/>
          </p:cNvSpPr>
          <p:nvPr>
            <p:ph type="ftr" sz="quarter" idx="5"/>
          </p:nvPr>
        </p:nvSpPr>
        <p:spPr>
          <a:xfrm>
            <a:off x="5507482" y="6631674"/>
            <a:ext cx="25697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46</a:t>
            </a:fld>
            <a:endParaRPr spc="-2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Registration</a:t>
            </a:r>
          </a:p>
        </p:txBody>
      </p:sp>
      <p:grpSp>
        <p:nvGrpSpPr>
          <p:cNvPr id="3" name="object 3"/>
          <p:cNvGrpSpPr/>
          <p:nvPr/>
        </p:nvGrpSpPr>
        <p:grpSpPr>
          <a:xfrm>
            <a:off x="131063" y="864108"/>
            <a:ext cx="10058400" cy="5577840"/>
            <a:chOff x="131063" y="864108"/>
            <a:chExt cx="10058400" cy="5577840"/>
          </a:xfrm>
        </p:grpSpPr>
        <p:pic>
          <p:nvPicPr>
            <p:cNvPr id="4" name="object 4"/>
            <p:cNvPicPr/>
            <p:nvPr/>
          </p:nvPicPr>
          <p:blipFill>
            <a:blip r:embed="rId2" cstate="print"/>
            <a:stretch>
              <a:fillRect/>
            </a:stretch>
          </p:blipFill>
          <p:spPr>
            <a:xfrm>
              <a:off x="131063" y="864108"/>
              <a:ext cx="10058400" cy="5577840"/>
            </a:xfrm>
            <a:prstGeom prst="rect">
              <a:avLst/>
            </a:prstGeom>
          </p:spPr>
        </p:pic>
        <p:sp>
          <p:nvSpPr>
            <p:cNvPr id="5" name="object 5"/>
            <p:cNvSpPr/>
            <p:nvPr/>
          </p:nvSpPr>
          <p:spPr>
            <a:xfrm>
              <a:off x="2845308" y="2799587"/>
              <a:ext cx="2905125" cy="2308860"/>
            </a:xfrm>
            <a:custGeom>
              <a:avLst/>
              <a:gdLst/>
              <a:ahLst/>
              <a:cxnLst/>
              <a:rect l="l" t="t" r="r" b="b"/>
              <a:pathLst>
                <a:path w="2905125" h="2308860">
                  <a:moveTo>
                    <a:pt x="868680" y="2152650"/>
                  </a:moveTo>
                  <a:lnTo>
                    <a:pt x="866216" y="2140483"/>
                  </a:lnTo>
                  <a:lnTo>
                    <a:pt x="859536" y="2130564"/>
                  </a:lnTo>
                  <a:lnTo>
                    <a:pt x="849604" y="2123871"/>
                  </a:lnTo>
                  <a:lnTo>
                    <a:pt x="837438" y="2121408"/>
                  </a:lnTo>
                  <a:lnTo>
                    <a:pt x="31242" y="2121408"/>
                  </a:lnTo>
                  <a:lnTo>
                    <a:pt x="19062" y="2123871"/>
                  </a:lnTo>
                  <a:lnTo>
                    <a:pt x="9144" y="2130552"/>
                  </a:lnTo>
                  <a:lnTo>
                    <a:pt x="2451" y="2140483"/>
                  </a:lnTo>
                  <a:lnTo>
                    <a:pt x="0" y="2152650"/>
                  </a:lnTo>
                  <a:lnTo>
                    <a:pt x="0" y="2277618"/>
                  </a:lnTo>
                  <a:lnTo>
                    <a:pt x="2451" y="2289797"/>
                  </a:lnTo>
                  <a:lnTo>
                    <a:pt x="9144" y="2299716"/>
                  </a:lnTo>
                  <a:lnTo>
                    <a:pt x="19062" y="2306409"/>
                  </a:lnTo>
                  <a:lnTo>
                    <a:pt x="31242" y="2308860"/>
                  </a:lnTo>
                  <a:lnTo>
                    <a:pt x="837438" y="2308860"/>
                  </a:lnTo>
                  <a:lnTo>
                    <a:pt x="849604" y="2306409"/>
                  </a:lnTo>
                  <a:lnTo>
                    <a:pt x="859523" y="2299716"/>
                  </a:lnTo>
                  <a:lnTo>
                    <a:pt x="866216" y="2289797"/>
                  </a:lnTo>
                  <a:lnTo>
                    <a:pt x="868680" y="2277618"/>
                  </a:lnTo>
                  <a:lnTo>
                    <a:pt x="868680" y="2152650"/>
                  </a:lnTo>
                  <a:close/>
                </a:path>
                <a:path w="2905125" h="2308860">
                  <a:moveTo>
                    <a:pt x="868680" y="1457452"/>
                  </a:moveTo>
                  <a:lnTo>
                    <a:pt x="866241" y="1445387"/>
                  </a:lnTo>
                  <a:lnTo>
                    <a:pt x="859612" y="1435531"/>
                  </a:lnTo>
                  <a:lnTo>
                    <a:pt x="849757" y="1428902"/>
                  </a:lnTo>
                  <a:lnTo>
                    <a:pt x="837692" y="1426464"/>
                  </a:lnTo>
                  <a:lnTo>
                    <a:pt x="30988" y="1426464"/>
                  </a:lnTo>
                  <a:lnTo>
                    <a:pt x="18910" y="1428902"/>
                  </a:lnTo>
                  <a:lnTo>
                    <a:pt x="9055" y="1435531"/>
                  </a:lnTo>
                  <a:lnTo>
                    <a:pt x="2425" y="1445387"/>
                  </a:lnTo>
                  <a:lnTo>
                    <a:pt x="0" y="1457452"/>
                  </a:lnTo>
                  <a:lnTo>
                    <a:pt x="0" y="1581404"/>
                  </a:lnTo>
                  <a:lnTo>
                    <a:pt x="2425" y="1593481"/>
                  </a:lnTo>
                  <a:lnTo>
                    <a:pt x="9055" y="1603336"/>
                  </a:lnTo>
                  <a:lnTo>
                    <a:pt x="18910" y="1609966"/>
                  </a:lnTo>
                  <a:lnTo>
                    <a:pt x="30988" y="1612392"/>
                  </a:lnTo>
                  <a:lnTo>
                    <a:pt x="837692" y="1612392"/>
                  </a:lnTo>
                  <a:lnTo>
                    <a:pt x="849757" y="1609966"/>
                  </a:lnTo>
                  <a:lnTo>
                    <a:pt x="859612" y="1603336"/>
                  </a:lnTo>
                  <a:lnTo>
                    <a:pt x="866241" y="1593481"/>
                  </a:lnTo>
                  <a:lnTo>
                    <a:pt x="868680" y="1581404"/>
                  </a:lnTo>
                  <a:lnTo>
                    <a:pt x="868680" y="1457452"/>
                  </a:lnTo>
                  <a:close/>
                </a:path>
                <a:path w="2905125" h="2308860">
                  <a:moveTo>
                    <a:pt x="868680" y="790206"/>
                  </a:moveTo>
                  <a:lnTo>
                    <a:pt x="866216" y="778027"/>
                  </a:lnTo>
                  <a:lnTo>
                    <a:pt x="859536" y="768108"/>
                  </a:lnTo>
                  <a:lnTo>
                    <a:pt x="849604" y="761415"/>
                  </a:lnTo>
                  <a:lnTo>
                    <a:pt x="837438" y="758952"/>
                  </a:lnTo>
                  <a:lnTo>
                    <a:pt x="31242" y="758952"/>
                  </a:lnTo>
                  <a:lnTo>
                    <a:pt x="19062" y="761415"/>
                  </a:lnTo>
                  <a:lnTo>
                    <a:pt x="9144" y="768108"/>
                  </a:lnTo>
                  <a:lnTo>
                    <a:pt x="2451" y="778027"/>
                  </a:lnTo>
                  <a:lnTo>
                    <a:pt x="0" y="790206"/>
                  </a:lnTo>
                  <a:lnTo>
                    <a:pt x="0" y="915162"/>
                  </a:lnTo>
                  <a:lnTo>
                    <a:pt x="2451" y="927341"/>
                  </a:lnTo>
                  <a:lnTo>
                    <a:pt x="9144" y="937260"/>
                  </a:lnTo>
                  <a:lnTo>
                    <a:pt x="19062" y="943952"/>
                  </a:lnTo>
                  <a:lnTo>
                    <a:pt x="31242" y="946404"/>
                  </a:lnTo>
                  <a:lnTo>
                    <a:pt x="837438" y="946404"/>
                  </a:lnTo>
                  <a:lnTo>
                    <a:pt x="849604" y="943952"/>
                  </a:lnTo>
                  <a:lnTo>
                    <a:pt x="859523" y="937260"/>
                  </a:lnTo>
                  <a:lnTo>
                    <a:pt x="866216" y="927341"/>
                  </a:lnTo>
                  <a:lnTo>
                    <a:pt x="868680" y="915162"/>
                  </a:lnTo>
                  <a:lnTo>
                    <a:pt x="868680" y="790206"/>
                  </a:lnTo>
                  <a:close/>
                </a:path>
                <a:path w="2905125" h="2308860">
                  <a:moveTo>
                    <a:pt x="868680" y="123952"/>
                  </a:moveTo>
                  <a:lnTo>
                    <a:pt x="866241" y="111887"/>
                  </a:lnTo>
                  <a:lnTo>
                    <a:pt x="859612" y="102031"/>
                  </a:lnTo>
                  <a:lnTo>
                    <a:pt x="849757" y="95402"/>
                  </a:lnTo>
                  <a:lnTo>
                    <a:pt x="837692" y="92964"/>
                  </a:lnTo>
                  <a:lnTo>
                    <a:pt x="30988" y="92964"/>
                  </a:lnTo>
                  <a:lnTo>
                    <a:pt x="18910" y="95402"/>
                  </a:lnTo>
                  <a:lnTo>
                    <a:pt x="9055" y="102031"/>
                  </a:lnTo>
                  <a:lnTo>
                    <a:pt x="2425" y="111887"/>
                  </a:lnTo>
                  <a:lnTo>
                    <a:pt x="0" y="123952"/>
                  </a:lnTo>
                  <a:lnTo>
                    <a:pt x="0" y="247904"/>
                  </a:lnTo>
                  <a:lnTo>
                    <a:pt x="2425" y="259981"/>
                  </a:lnTo>
                  <a:lnTo>
                    <a:pt x="9055" y="269836"/>
                  </a:lnTo>
                  <a:lnTo>
                    <a:pt x="18910" y="276466"/>
                  </a:lnTo>
                  <a:lnTo>
                    <a:pt x="30988" y="278892"/>
                  </a:lnTo>
                  <a:lnTo>
                    <a:pt x="837692" y="278892"/>
                  </a:lnTo>
                  <a:lnTo>
                    <a:pt x="849757" y="276466"/>
                  </a:lnTo>
                  <a:lnTo>
                    <a:pt x="859612" y="269836"/>
                  </a:lnTo>
                  <a:lnTo>
                    <a:pt x="866241" y="259981"/>
                  </a:lnTo>
                  <a:lnTo>
                    <a:pt x="868680" y="247904"/>
                  </a:lnTo>
                  <a:lnTo>
                    <a:pt x="868680" y="123952"/>
                  </a:lnTo>
                  <a:close/>
                </a:path>
                <a:path w="2905125" h="2308860">
                  <a:moveTo>
                    <a:pt x="2904744" y="99568"/>
                  </a:moveTo>
                  <a:lnTo>
                    <a:pt x="2896908" y="60820"/>
                  </a:lnTo>
                  <a:lnTo>
                    <a:pt x="2875572" y="29171"/>
                  </a:lnTo>
                  <a:lnTo>
                    <a:pt x="2843923" y="7835"/>
                  </a:lnTo>
                  <a:lnTo>
                    <a:pt x="2805176" y="0"/>
                  </a:lnTo>
                  <a:lnTo>
                    <a:pt x="2137156" y="0"/>
                  </a:lnTo>
                  <a:lnTo>
                    <a:pt x="2098395" y="7835"/>
                  </a:lnTo>
                  <a:lnTo>
                    <a:pt x="2066747" y="29171"/>
                  </a:lnTo>
                  <a:lnTo>
                    <a:pt x="2045411" y="60820"/>
                  </a:lnTo>
                  <a:lnTo>
                    <a:pt x="2037588" y="99568"/>
                  </a:lnTo>
                  <a:lnTo>
                    <a:pt x="2037588" y="497840"/>
                  </a:lnTo>
                  <a:lnTo>
                    <a:pt x="2045411" y="536600"/>
                  </a:lnTo>
                  <a:lnTo>
                    <a:pt x="2066747" y="568248"/>
                  </a:lnTo>
                  <a:lnTo>
                    <a:pt x="2098395" y="589584"/>
                  </a:lnTo>
                  <a:lnTo>
                    <a:pt x="2137156" y="597408"/>
                  </a:lnTo>
                  <a:lnTo>
                    <a:pt x="2805176" y="597408"/>
                  </a:lnTo>
                  <a:lnTo>
                    <a:pt x="2843923" y="589584"/>
                  </a:lnTo>
                  <a:lnTo>
                    <a:pt x="2875572" y="568248"/>
                  </a:lnTo>
                  <a:lnTo>
                    <a:pt x="2896908" y="536600"/>
                  </a:lnTo>
                  <a:lnTo>
                    <a:pt x="2904744" y="497840"/>
                  </a:lnTo>
                  <a:lnTo>
                    <a:pt x="2904744" y="99568"/>
                  </a:lnTo>
                  <a:close/>
                </a:path>
              </a:pathLst>
            </a:custGeom>
            <a:solidFill>
              <a:srgbClr val="FFFFFF"/>
            </a:solidFill>
          </p:spPr>
          <p:txBody>
            <a:bodyPr wrap="square" lIns="0" tIns="0" rIns="0" bIns="0" rtlCol="0"/>
            <a:lstStyle/>
            <a:p>
              <a:endParaRPr/>
            </a:p>
          </p:txBody>
        </p:sp>
        <p:sp>
          <p:nvSpPr>
            <p:cNvPr id="6" name="object 6"/>
            <p:cNvSpPr/>
            <p:nvPr/>
          </p:nvSpPr>
          <p:spPr>
            <a:xfrm>
              <a:off x="4864608" y="3921252"/>
              <a:ext cx="1057910" cy="175260"/>
            </a:xfrm>
            <a:custGeom>
              <a:avLst/>
              <a:gdLst/>
              <a:ahLst/>
              <a:cxnLst/>
              <a:rect l="l" t="t" r="r" b="b"/>
              <a:pathLst>
                <a:path w="1057910" h="175260">
                  <a:moveTo>
                    <a:pt x="1028445" y="0"/>
                  </a:moveTo>
                  <a:lnTo>
                    <a:pt x="29209" y="0"/>
                  </a:lnTo>
                  <a:lnTo>
                    <a:pt x="17841" y="2295"/>
                  </a:lnTo>
                  <a:lnTo>
                    <a:pt x="8556" y="8556"/>
                  </a:lnTo>
                  <a:lnTo>
                    <a:pt x="2295" y="17841"/>
                  </a:lnTo>
                  <a:lnTo>
                    <a:pt x="0" y="29210"/>
                  </a:lnTo>
                  <a:lnTo>
                    <a:pt x="0" y="146050"/>
                  </a:lnTo>
                  <a:lnTo>
                    <a:pt x="2295" y="157418"/>
                  </a:lnTo>
                  <a:lnTo>
                    <a:pt x="8556" y="166703"/>
                  </a:lnTo>
                  <a:lnTo>
                    <a:pt x="17841" y="172964"/>
                  </a:lnTo>
                  <a:lnTo>
                    <a:pt x="29209" y="175260"/>
                  </a:lnTo>
                  <a:lnTo>
                    <a:pt x="1028445" y="175260"/>
                  </a:lnTo>
                  <a:lnTo>
                    <a:pt x="1039814" y="172964"/>
                  </a:lnTo>
                  <a:lnTo>
                    <a:pt x="1049099" y="166703"/>
                  </a:lnTo>
                  <a:lnTo>
                    <a:pt x="1055360" y="157418"/>
                  </a:lnTo>
                  <a:lnTo>
                    <a:pt x="1057655" y="146050"/>
                  </a:lnTo>
                  <a:lnTo>
                    <a:pt x="1057655" y="29210"/>
                  </a:lnTo>
                  <a:lnTo>
                    <a:pt x="1055360" y="17841"/>
                  </a:lnTo>
                  <a:lnTo>
                    <a:pt x="1049099" y="8556"/>
                  </a:lnTo>
                  <a:lnTo>
                    <a:pt x="1039814" y="2295"/>
                  </a:lnTo>
                  <a:lnTo>
                    <a:pt x="1028445" y="0"/>
                  </a:lnTo>
                  <a:close/>
                </a:path>
              </a:pathLst>
            </a:custGeom>
            <a:solidFill>
              <a:srgbClr val="E8EFFD"/>
            </a:solidFill>
          </p:spPr>
          <p:txBody>
            <a:bodyPr wrap="square" lIns="0" tIns="0" rIns="0" bIns="0" rtlCol="0"/>
            <a:lstStyle/>
            <a:p>
              <a:endParaRPr/>
            </a:p>
          </p:txBody>
        </p:sp>
      </p:grpSp>
      <p:sp>
        <p:nvSpPr>
          <p:cNvPr id="7" name="object 7"/>
          <p:cNvSpPr txBox="1">
            <a:spLocks noGrp="1"/>
          </p:cNvSpPr>
          <p:nvPr>
            <p:ph type="ftr" sz="quarter" idx="5"/>
          </p:nvPr>
        </p:nvSpPr>
        <p:spPr>
          <a:xfrm>
            <a:off x="5507482" y="6631674"/>
            <a:ext cx="39413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47</a:t>
            </a:fld>
            <a:endParaRPr spc="-2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Login</a:t>
            </a:r>
          </a:p>
        </p:txBody>
      </p:sp>
      <p:grpSp>
        <p:nvGrpSpPr>
          <p:cNvPr id="3" name="object 3"/>
          <p:cNvGrpSpPr/>
          <p:nvPr/>
        </p:nvGrpSpPr>
        <p:grpSpPr>
          <a:xfrm>
            <a:off x="131063" y="864108"/>
            <a:ext cx="10058400" cy="5577840"/>
            <a:chOff x="131063" y="864108"/>
            <a:chExt cx="10058400" cy="5577840"/>
          </a:xfrm>
        </p:grpSpPr>
        <p:pic>
          <p:nvPicPr>
            <p:cNvPr id="4" name="object 4"/>
            <p:cNvPicPr/>
            <p:nvPr/>
          </p:nvPicPr>
          <p:blipFill>
            <a:blip r:embed="rId2" cstate="print"/>
            <a:stretch>
              <a:fillRect/>
            </a:stretch>
          </p:blipFill>
          <p:spPr>
            <a:xfrm>
              <a:off x="131063" y="864108"/>
              <a:ext cx="10058400" cy="5577840"/>
            </a:xfrm>
            <a:prstGeom prst="rect">
              <a:avLst/>
            </a:prstGeom>
          </p:spPr>
        </p:pic>
        <p:sp>
          <p:nvSpPr>
            <p:cNvPr id="5" name="object 5"/>
            <p:cNvSpPr/>
            <p:nvPr/>
          </p:nvSpPr>
          <p:spPr>
            <a:xfrm>
              <a:off x="3502152" y="4126992"/>
              <a:ext cx="1057910" cy="220979"/>
            </a:xfrm>
            <a:custGeom>
              <a:avLst/>
              <a:gdLst/>
              <a:ahLst/>
              <a:cxnLst/>
              <a:rect l="l" t="t" r="r" b="b"/>
              <a:pathLst>
                <a:path w="1057910" h="220979">
                  <a:moveTo>
                    <a:pt x="1020826" y="0"/>
                  </a:moveTo>
                  <a:lnTo>
                    <a:pt x="36830" y="0"/>
                  </a:lnTo>
                  <a:lnTo>
                    <a:pt x="22502" y="2897"/>
                  </a:lnTo>
                  <a:lnTo>
                    <a:pt x="10794" y="10794"/>
                  </a:lnTo>
                  <a:lnTo>
                    <a:pt x="2897" y="22502"/>
                  </a:lnTo>
                  <a:lnTo>
                    <a:pt x="0" y="36829"/>
                  </a:lnTo>
                  <a:lnTo>
                    <a:pt x="0" y="184149"/>
                  </a:lnTo>
                  <a:lnTo>
                    <a:pt x="2897" y="198477"/>
                  </a:lnTo>
                  <a:lnTo>
                    <a:pt x="10795" y="210184"/>
                  </a:lnTo>
                  <a:lnTo>
                    <a:pt x="22502" y="218082"/>
                  </a:lnTo>
                  <a:lnTo>
                    <a:pt x="36830" y="220979"/>
                  </a:lnTo>
                  <a:lnTo>
                    <a:pt x="1020826" y="220979"/>
                  </a:lnTo>
                  <a:lnTo>
                    <a:pt x="1035153" y="218082"/>
                  </a:lnTo>
                  <a:lnTo>
                    <a:pt x="1046861" y="210184"/>
                  </a:lnTo>
                  <a:lnTo>
                    <a:pt x="1054758" y="198477"/>
                  </a:lnTo>
                  <a:lnTo>
                    <a:pt x="1057656" y="184149"/>
                  </a:lnTo>
                  <a:lnTo>
                    <a:pt x="1057656" y="36829"/>
                  </a:lnTo>
                  <a:lnTo>
                    <a:pt x="1054758" y="22502"/>
                  </a:lnTo>
                  <a:lnTo>
                    <a:pt x="1046861" y="10794"/>
                  </a:lnTo>
                  <a:lnTo>
                    <a:pt x="1035153" y="2897"/>
                  </a:lnTo>
                  <a:lnTo>
                    <a:pt x="1020826" y="0"/>
                  </a:lnTo>
                  <a:close/>
                </a:path>
              </a:pathLst>
            </a:custGeom>
            <a:solidFill>
              <a:srgbClr val="E8EFFD"/>
            </a:solidFill>
          </p:spPr>
          <p:txBody>
            <a:bodyPr wrap="square" lIns="0" tIns="0" rIns="0" bIns="0" rtlCol="0"/>
            <a:lstStyle/>
            <a:p>
              <a:endParaRPr/>
            </a:p>
          </p:txBody>
        </p:sp>
      </p:grpSp>
      <p:sp>
        <p:nvSpPr>
          <p:cNvPr id="6" name="object 6"/>
          <p:cNvSpPr txBox="1">
            <a:spLocks noGrp="1"/>
          </p:cNvSpPr>
          <p:nvPr>
            <p:ph type="ftr" sz="quarter" idx="5"/>
          </p:nvPr>
        </p:nvSpPr>
        <p:spPr>
          <a:xfrm>
            <a:off x="5507482" y="6631674"/>
            <a:ext cx="17315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48</a:t>
            </a:fld>
            <a:endParaRPr spc="-2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0" dirty="0"/>
              <a:t>Cart</a:t>
            </a:r>
          </a:p>
        </p:txBody>
      </p:sp>
      <p:grpSp>
        <p:nvGrpSpPr>
          <p:cNvPr id="3" name="object 3"/>
          <p:cNvGrpSpPr/>
          <p:nvPr/>
        </p:nvGrpSpPr>
        <p:grpSpPr>
          <a:xfrm>
            <a:off x="152400" y="946403"/>
            <a:ext cx="10058400" cy="5530850"/>
            <a:chOff x="152400" y="946403"/>
            <a:chExt cx="10058400" cy="5530850"/>
          </a:xfrm>
        </p:grpSpPr>
        <p:pic>
          <p:nvPicPr>
            <p:cNvPr id="4" name="object 4"/>
            <p:cNvPicPr/>
            <p:nvPr/>
          </p:nvPicPr>
          <p:blipFill>
            <a:blip r:embed="rId2" cstate="print"/>
            <a:stretch>
              <a:fillRect/>
            </a:stretch>
          </p:blipFill>
          <p:spPr>
            <a:xfrm>
              <a:off x="152400" y="946403"/>
              <a:ext cx="10058400" cy="5530797"/>
            </a:xfrm>
            <a:prstGeom prst="rect">
              <a:avLst/>
            </a:prstGeom>
          </p:spPr>
        </p:pic>
        <p:sp>
          <p:nvSpPr>
            <p:cNvPr id="5" name="object 5"/>
            <p:cNvSpPr/>
            <p:nvPr/>
          </p:nvSpPr>
          <p:spPr>
            <a:xfrm>
              <a:off x="8717280" y="1094231"/>
              <a:ext cx="940435" cy="220979"/>
            </a:xfrm>
            <a:custGeom>
              <a:avLst/>
              <a:gdLst/>
              <a:ahLst/>
              <a:cxnLst/>
              <a:rect l="l" t="t" r="r" b="b"/>
              <a:pathLst>
                <a:path w="940434" h="220980">
                  <a:moveTo>
                    <a:pt x="903477" y="0"/>
                  </a:moveTo>
                  <a:lnTo>
                    <a:pt x="36829" y="0"/>
                  </a:lnTo>
                  <a:lnTo>
                    <a:pt x="22502" y="2897"/>
                  </a:lnTo>
                  <a:lnTo>
                    <a:pt x="10795" y="10794"/>
                  </a:lnTo>
                  <a:lnTo>
                    <a:pt x="2897" y="22502"/>
                  </a:lnTo>
                  <a:lnTo>
                    <a:pt x="0" y="36829"/>
                  </a:lnTo>
                  <a:lnTo>
                    <a:pt x="0" y="184150"/>
                  </a:lnTo>
                  <a:lnTo>
                    <a:pt x="2897" y="198477"/>
                  </a:lnTo>
                  <a:lnTo>
                    <a:pt x="10795" y="210185"/>
                  </a:lnTo>
                  <a:lnTo>
                    <a:pt x="22502" y="218082"/>
                  </a:lnTo>
                  <a:lnTo>
                    <a:pt x="36829" y="220979"/>
                  </a:lnTo>
                  <a:lnTo>
                    <a:pt x="903477" y="220979"/>
                  </a:lnTo>
                  <a:lnTo>
                    <a:pt x="917805" y="218082"/>
                  </a:lnTo>
                  <a:lnTo>
                    <a:pt x="929513" y="210184"/>
                  </a:lnTo>
                  <a:lnTo>
                    <a:pt x="937410" y="198477"/>
                  </a:lnTo>
                  <a:lnTo>
                    <a:pt x="940308" y="184150"/>
                  </a:lnTo>
                  <a:lnTo>
                    <a:pt x="940308" y="36829"/>
                  </a:lnTo>
                  <a:lnTo>
                    <a:pt x="937410" y="22502"/>
                  </a:lnTo>
                  <a:lnTo>
                    <a:pt x="929513" y="10794"/>
                  </a:lnTo>
                  <a:lnTo>
                    <a:pt x="917805" y="2897"/>
                  </a:lnTo>
                  <a:lnTo>
                    <a:pt x="903477"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ftr" sz="quarter" idx="5"/>
          </p:nvPr>
        </p:nvSpPr>
        <p:spPr>
          <a:xfrm>
            <a:off x="5507482" y="6631674"/>
            <a:ext cx="17315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49</a:t>
            </a:fld>
            <a:endParaRPr spc="-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10519156" cy="939800"/>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Problems</a:t>
            </a:r>
            <a:r>
              <a:rPr sz="6000" i="1" spc="-175" dirty="0">
                <a:solidFill>
                  <a:srgbClr val="1D2F63"/>
                </a:solidFill>
                <a:latin typeface="Roboto Cn"/>
                <a:cs typeface="Roboto Cn"/>
              </a:rPr>
              <a:t> </a:t>
            </a:r>
            <a:r>
              <a:rPr sz="6000" i="1" dirty="0">
                <a:solidFill>
                  <a:srgbClr val="1D2F63"/>
                </a:solidFill>
                <a:latin typeface="Roboto Cn"/>
                <a:cs typeface="Roboto Cn"/>
              </a:rPr>
              <a:t>of</a:t>
            </a:r>
            <a:r>
              <a:rPr sz="6000" i="1" spc="-160" dirty="0">
                <a:solidFill>
                  <a:srgbClr val="1D2F63"/>
                </a:solidFill>
                <a:latin typeface="Roboto Cn"/>
                <a:cs typeface="Roboto Cn"/>
              </a:rPr>
              <a:t> </a:t>
            </a:r>
            <a:r>
              <a:rPr sz="6000" i="1" spc="-10" dirty="0">
                <a:solidFill>
                  <a:srgbClr val="1D2F63"/>
                </a:solidFill>
                <a:latin typeface="Roboto Cn"/>
                <a:cs typeface="Roboto Cn"/>
              </a:rPr>
              <a:t>Existing</a:t>
            </a:r>
            <a:r>
              <a:rPr sz="6000" i="1" spc="-170" dirty="0">
                <a:solidFill>
                  <a:srgbClr val="1D2F63"/>
                </a:solidFill>
                <a:latin typeface="Roboto Cn"/>
                <a:cs typeface="Roboto Cn"/>
              </a:rPr>
              <a:t> </a:t>
            </a:r>
            <a:r>
              <a:rPr sz="6000" i="1" spc="-30" dirty="0">
                <a:solidFill>
                  <a:srgbClr val="1D2F63"/>
                </a:solidFill>
                <a:latin typeface="Roboto Cn"/>
                <a:cs typeface="Roboto Cn"/>
              </a:rPr>
              <a:t>System</a:t>
            </a:r>
            <a:endParaRPr sz="6000" dirty="0">
              <a:latin typeface="Roboto Cn"/>
              <a:cs typeface="Roboto C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0" dirty="0"/>
              <a:t>Bill</a:t>
            </a:r>
          </a:p>
        </p:txBody>
      </p:sp>
      <p:grpSp>
        <p:nvGrpSpPr>
          <p:cNvPr id="3" name="object 3"/>
          <p:cNvGrpSpPr/>
          <p:nvPr/>
        </p:nvGrpSpPr>
        <p:grpSpPr>
          <a:xfrm>
            <a:off x="152400" y="864107"/>
            <a:ext cx="10058400" cy="5577840"/>
            <a:chOff x="152400" y="864107"/>
            <a:chExt cx="10058400" cy="5577840"/>
          </a:xfrm>
        </p:grpSpPr>
        <p:pic>
          <p:nvPicPr>
            <p:cNvPr id="4" name="object 4"/>
            <p:cNvPicPr/>
            <p:nvPr/>
          </p:nvPicPr>
          <p:blipFill>
            <a:blip r:embed="rId2" cstate="print"/>
            <a:stretch>
              <a:fillRect/>
            </a:stretch>
          </p:blipFill>
          <p:spPr>
            <a:xfrm>
              <a:off x="152400" y="864107"/>
              <a:ext cx="10058400" cy="5577840"/>
            </a:xfrm>
            <a:prstGeom prst="rect">
              <a:avLst/>
            </a:prstGeom>
          </p:spPr>
        </p:pic>
        <p:sp>
          <p:nvSpPr>
            <p:cNvPr id="5" name="object 5"/>
            <p:cNvSpPr/>
            <p:nvPr/>
          </p:nvSpPr>
          <p:spPr>
            <a:xfrm>
              <a:off x="4652772" y="944879"/>
              <a:ext cx="5154295" cy="5428615"/>
            </a:xfrm>
            <a:custGeom>
              <a:avLst/>
              <a:gdLst/>
              <a:ahLst/>
              <a:cxnLst/>
              <a:rect l="l" t="t" r="r" b="b"/>
              <a:pathLst>
                <a:path w="5154295" h="5428615">
                  <a:moveTo>
                    <a:pt x="1057656" y="5282438"/>
                  </a:moveTo>
                  <a:lnTo>
                    <a:pt x="1055357" y="5271071"/>
                  </a:lnTo>
                  <a:lnTo>
                    <a:pt x="1049096" y="5261788"/>
                  </a:lnTo>
                  <a:lnTo>
                    <a:pt x="1039812" y="5255526"/>
                  </a:lnTo>
                  <a:lnTo>
                    <a:pt x="1028446" y="5253228"/>
                  </a:lnTo>
                  <a:lnTo>
                    <a:pt x="29210" y="5253228"/>
                  </a:lnTo>
                  <a:lnTo>
                    <a:pt x="17830" y="5255526"/>
                  </a:lnTo>
                  <a:lnTo>
                    <a:pt x="8547" y="5261788"/>
                  </a:lnTo>
                  <a:lnTo>
                    <a:pt x="2286" y="5271071"/>
                  </a:lnTo>
                  <a:lnTo>
                    <a:pt x="0" y="5282438"/>
                  </a:lnTo>
                  <a:lnTo>
                    <a:pt x="0" y="5399278"/>
                  </a:lnTo>
                  <a:lnTo>
                    <a:pt x="2286" y="5410657"/>
                  </a:lnTo>
                  <a:lnTo>
                    <a:pt x="8547" y="5419941"/>
                  </a:lnTo>
                  <a:lnTo>
                    <a:pt x="17830" y="5426202"/>
                  </a:lnTo>
                  <a:lnTo>
                    <a:pt x="29210" y="5428488"/>
                  </a:lnTo>
                  <a:lnTo>
                    <a:pt x="1028446" y="5428488"/>
                  </a:lnTo>
                  <a:lnTo>
                    <a:pt x="1039812" y="5426202"/>
                  </a:lnTo>
                  <a:lnTo>
                    <a:pt x="1049096" y="5419941"/>
                  </a:lnTo>
                  <a:lnTo>
                    <a:pt x="1055357" y="5410657"/>
                  </a:lnTo>
                  <a:lnTo>
                    <a:pt x="1057656" y="5399278"/>
                  </a:lnTo>
                  <a:lnTo>
                    <a:pt x="1057656" y="5282438"/>
                  </a:lnTo>
                  <a:close/>
                </a:path>
                <a:path w="5154295" h="5428615">
                  <a:moveTo>
                    <a:pt x="5154168" y="22860"/>
                  </a:moveTo>
                  <a:lnTo>
                    <a:pt x="5152352" y="13995"/>
                  </a:lnTo>
                  <a:lnTo>
                    <a:pt x="5147449" y="6718"/>
                  </a:lnTo>
                  <a:lnTo>
                    <a:pt x="5140172" y="1816"/>
                  </a:lnTo>
                  <a:lnTo>
                    <a:pt x="5131308" y="0"/>
                  </a:lnTo>
                  <a:lnTo>
                    <a:pt x="4639056" y="0"/>
                  </a:lnTo>
                  <a:lnTo>
                    <a:pt x="4630178" y="1816"/>
                  </a:lnTo>
                  <a:lnTo>
                    <a:pt x="4622901" y="6718"/>
                  </a:lnTo>
                  <a:lnTo>
                    <a:pt x="4617999" y="13995"/>
                  </a:lnTo>
                  <a:lnTo>
                    <a:pt x="4616196" y="22860"/>
                  </a:lnTo>
                  <a:lnTo>
                    <a:pt x="4616196" y="114300"/>
                  </a:lnTo>
                  <a:lnTo>
                    <a:pt x="4617999" y="123177"/>
                  </a:lnTo>
                  <a:lnTo>
                    <a:pt x="4622901" y="130454"/>
                  </a:lnTo>
                  <a:lnTo>
                    <a:pt x="4630178" y="135356"/>
                  </a:lnTo>
                  <a:lnTo>
                    <a:pt x="4639056" y="137160"/>
                  </a:lnTo>
                  <a:lnTo>
                    <a:pt x="5131308" y="137160"/>
                  </a:lnTo>
                  <a:lnTo>
                    <a:pt x="5140172" y="135356"/>
                  </a:lnTo>
                  <a:lnTo>
                    <a:pt x="5147449" y="130454"/>
                  </a:lnTo>
                  <a:lnTo>
                    <a:pt x="5152352" y="123177"/>
                  </a:lnTo>
                  <a:lnTo>
                    <a:pt x="5154168" y="114300"/>
                  </a:lnTo>
                  <a:lnTo>
                    <a:pt x="5154168" y="22860"/>
                  </a:lnTo>
                  <a:close/>
                </a:path>
              </a:pathLst>
            </a:custGeom>
            <a:solidFill>
              <a:srgbClr val="000000"/>
            </a:solidFill>
          </p:spPr>
          <p:txBody>
            <a:bodyPr wrap="square" lIns="0" tIns="0" rIns="0" bIns="0" rtlCol="0"/>
            <a:lstStyle/>
            <a:p>
              <a:endParaRPr/>
            </a:p>
          </p:txBody>
        </p:sp>
        <p:sp>
          <p:nvSpPr>
            <p:cNvPr id="6" name="object 6"/>
            <p:cNvSpPr/>
            <p:nvPr/>
          </p:nvSpPr>
          <p:spPr>
            <a:xfrm>
              <a:off x="3893820" y="2653283"/>
              <a:ext cx="867410" cy="350520"/>
            </a:xfrm>
            <a:custGeom>
              <a:avLst/>
              <a:gdLst/>
              <a:ahLst/>
              <a:cxnLst/>
              <a:rect l="l" t="t" r="r" b="b"/>
              <a:pathLst>
                <a:path w="867410" h="350519">
                  <a:moveTo>
                    <a:pt x="808735" y="0"/>
                  </a:moveTo>
                  <a:lnTo>
                    <a:pt x="58419" y="0"/>
                  </a:lnTo>
                  <a:lnTo>
                    <a:pt x="35683" y="4591"/>
                  </a:lnTo>
                  <a:lnTo>
                    <a:pt x="17113" y="17113"/>
                  </a:lnTo>
                  <a:lnTo>
                    <a:pt x="4591" y="35683"/>
                  </a:lnTo>
                  <a:lnTo>
                    <a:pt x="0" y="58419"/>
                  </a:lnTo>
                  <a:lnTo>
                    <a:pt x="0" y="292100"/>
                  </a:lnTo>
                  <a:lnTo>
                    <a:pt x="4591" y="314836"/>
                  </a:lnTo>
                  <a:lnTo>
                    <a:pt x="17113" y="333406"/>
                  </a:lnTo>
                  <a:lnTo>
                    <a:pt x="35683" y="345928"/>
                  </a:lnTo>
                  <a:lnTo>
                    <a:pt x="58419" y="350519"/>
                  </a:lnTo>
                  <a:lnTo>
                    <a:pt x="808735" y="350519"/>
                  </a:lnTo>
                  <a:lnTo>
                    <a:pt x="831472" y="345928"/>
                  </a:lnTo>
                  <a:lnTo>
                    <a:pt x="850042" y="333406"/>
                  </a:lnTo>
                  <a:lnTo>
                    <a:pt x="862564" y="314836"/>
                  </a:lnTo>
                  <a:lnTo>
                    <a:pt x="867155" y="292100"/>
                  </a:lnTo>
                  <a:lnTo>
                    <a:pt x="867155" y="58419"/>
                  </a:lnTo>
                  <a:lnTo>
                    <a:pt x="862564" y="35683"/>
                  </a:lnTo>
                  <a:lnTo>
                    <a:pt x="850042" y="17113"/>
                  </a:lnTo>
                  <a:lnTo>
                    <a:pt x="831472" y="4591"/>
                  </a:lnTo>
                  <a:lnTo>
                    <a:pt x="808735" y="0"/>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ftr" sz="quarter" idx="5"/>
          </p:nvPr>
        </p:nvSpPr>
        <p:spPr>
          <a:xfrm>
            <a:off x="5507482" y="6631674"/>
            <a:ext cx="16553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50</a:t>
            </a:fld>
            <a:endParaRPr spc="-25"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About</a:t>
            </a:r>
            <a:r>
              <a:rPr spc="105" dirty="0"/>
              <a:t> </a:t>
            </a:r>
            <a:r>
              <a:rPr spc="-25" dirty="0"/>
              <a:t>Us</a:t>
            </a:r>
          </a:p>
        </p:txBody>
      </p:sp>
      <p:pic>
        <p:nvPicPr>
          <p:cNvPr id="3" name="object 3"/>
          <p:cNvPicPr/>
          <p:nvPr/>
        </p:nvPicPr>
        <p:blipFill>
          <a:blip r:embed="rId2" cstate="print"/>
          <a:stretch>
            <a:fillRect/>
          </a:stretch>
        </p:blipFill>
        <p:spPr>
          <a:xfrm>
            <a:off x="0" y="864108"/>
            <a:ext cx="10058400" cy="4561444"/>
          </a:xfrm>
          <a:prstGeom prst="rect">
            <a:avLst/>
          </a:prstGeom>
        </p:spPr>
      </p:pic>
      <p:sp>
        <p:nvSpPr>
          <p:cNvPr id="4" name="object 4"/>
          <p:cNvSpPr txBox="1">
            <a:spLocks noGrp="1"/>
          </p:cNvSpPr>
          <p:nvPr>
            <p:ph type="ftr" sz="quarter" idx="5"/>
          </p:nvPr>
        </p:nvSpPr>
        <p:spPr>
          <a:xfrm>
            <a:off x="5507482" y="6631674"/>
            <a:ext cx="27983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51</a:t>
            </a:fld>
            <a:endParaRPr spc="-25"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Contact</a:t>
            </a:r>
            <a:r>
              <a:rPr spc="30" dirty="0"/>
              <a:t> </a:t>
            </a:r>
            <a:r>
              <a:rPr spc="-25" dirty="0"/>
              <a:t>Us</a:t>
            </a:r>
          </a:p>
        </p:txBody>
      </p:sp>
      <p:grpSp>
        <p:nvGrpSpPr>
          <p:cNvPr id="3" name="object 3"/>
          <p:cNvGrpSpPr/>
          <p:nvPr/>
        </p:nvGrpSpPr>
        <p:grpSpPr>
          <a:xfrm>
            <a:off x="0" y="864108"/>
            <a:ext cx="10058400" cy="4719955"/>
            <a:chOff x="0" y="864108"/>
            <a:chExt cx="10058400" cy="4719955"/>
          </a:xfrm>
        </p:grpSpPr>
        <p:pic>
          <p:nvPicPr>
            <p:cNvPr id="4" name="object 4"/>
            <p:cNvPicPr/>
            <p:nvPr/>
          </p:nvPicPr>
          <p:blipFill>
            <a:blip r:embed="rId2" cstate="print"/>
            <a:stretch>
              <a:fillRect/>
            </a:stretch>
          </p:blipFill>
          <p:spPr>
            <a:xfrm>
              <a:off x="0" y="864108"/>
              <a:ext cx="10058400" cy="4719828"/>
            </a:xfrm>
            <a:prstGeom prst="rect">
              <a:avLst/>
            </a:prstGeom>
          </p:spPr>
        </p:pic>
        <p:sp>
          <p:nvSpPr>
            <p:cNvPr id="5" name="object 5"/>
            <p:cNvSpPr/>
            <p:nvPr/>
          </p:nvSpPr>
          <p:spPr>
            <a:xfrm>
              <a:off x="5452871" y="2229611"/>
              <a:ext cx="2338070" cy="1624965"/>
            </a:xfrm>
            <a:custGeom>
              <a:avLst/>
              <a:gdLst/>
              <a:ahLst/>
              <a:cxnLst/>
              <a:rect l="l" t="t" r="r" b="b"/>
              <a:pathLst>
                <a:path w="2338070" h="1624964">
                  <a:moveTo>
                    <a:pt x="2067052" y="0"/>
                  </a:moveTo>
                  <a:lnTo>
                    <a:pt x="270763" y="0"/>
                  </a:lnTo>
                  <a:lnTo>
                    <a:pt x="222109" y="4364"/>
                  </a:lnTo>
                  <a:lnTo>
                    <a:pt x="176309" y="16946"/>
                  </a:lnTo>
                  <a:lnTo>
                    <a:pt x="134130" y="36980"/>
                  </a:lnTo>
                  <a:lnTo>
                    <a:pt x="96338" y="63699"/>
                  </a:lnTo>
                  <a:lnTo>
                    <a:pt x="63699" y="96338"/>
                  </a:lnTo>
                  <a:lnTo>
                    <a:pt x="36980" y="134130"/>
                  </a:lnTo>
                  <a:lnTo>
                    <a:pt x="16946" y="176309"/>
                  </a:lnTo>
                  <a:lnTo>
                    <a:pt x="4364" y="222109"/>
                  </a:lnTo>
                  <a:lnTo>
                    <a:pt x="0" y="270763"/>
                  </a:lnTo>
                  <a:lnTo>
                    <a:pt x="0" y="1353820"/>
                  </a:lnTo>
                  <a:lnTo>
                    <a:pt x="4364" y="1402474"/>
                  </a:lnTo>
                  <a:lnTo>
                    <a:pt x="16946" y="1448274"/>
                  </a:lnTo>
                  <a:lnTo>
                    <a:pt x="36980" y="1490453"/>
                  </a:lnTo>
                  <a:lnTo>
                    <a:pt x="63699" y="1528245"/>
                  </a:lnTo>
                  <a:lnTo>
                    <a:pt x="96338" y="1560884"/>
                  </a:lnTo>
                  <a:lnTo>
                    <a:pt x="134130" y="1587603"/>
                  </a:lnTo>
                  <a:lnTo>
                    <a:pt x="176309" y="1607637"/>
                  </a:lnTo>
                  <a:lnTo>
                    <a:pt x="222109" y="1620219"/>
                  </a:lnTo>
                  <a:lnTo>
                    <a:pt x="270763" y="1624583"/>
                  </a:lnTo>
                  <a:lnTo>
                    <a:pt x="2067052" y="1624583"/>
                  </a:lnTo>
                  <a:lnTo>
                    <a:pt x="2115706" y="1620219"/>
                  </a:lnTo>
                  <a:lnTo>
                    <a:pt x="2161506" y="1607637"/>
                  </a:lnTo>
                  <a:lnTo>
                    <a:pt x="2203685" y="1587603"/>
                  </a:lnTo>
                  <a:lnTo>
                    <a:pt x="2241477" y="1560884"/>
                  </a:lnTo>
                  <a:lnTo>
                    <a:pt x="2274116" y="1528245"/>
                  </a:lnTo>
                  <a:lnTo>
                    <a:pt x="2300835" y="1490453"/>
                  </a:lnTo>
                  <a:lnTo>
                    <a:pt x="2320869" y="1448274"/>
                  </a:lnTo>
                  <a:lnTo>
                    <a:pt x="2333451" y="1402474"/>
                  </a:lnTo>
                  <a:lnTo>
                    <a:pt x="2337816" y="1353820"/>
                  </a:lnTo>
                  <a:lnTo>
                    <a:pt x="2337816" y="270763"/>
                  </a:lnTo>
                  <a:lnTo>
                    <a:pt x="2333451" y="222109"/>
                  </a:lnTo>
                  <a:lnTo>
                    <a:pt x="2320869" y="176309"/>
                  </a:lnTo>
                  <a:lnTo>
                    <a:pt x="2300835" y="134130"/>
                  </a:lnTo>
                  <a:lnTo>
                    <a:pt x="2274116" y="96338"/>
                  </a:lnTo>
                  <a:lnTo>
                    <a:pt x="2241477" y="63699"/>
                  </a:lnTo>
                  <a:lnTo>
                    <a:pt x="2203685" y="36980"/>
                  </a:lnTo>
                  <a:lnTo>
                    <a:pt x="2161506" y="16946"/>
                  </a:lnTo>
                  <a:lnTo>
                    <a:pt x="2115706" y="4364"/>
                  </a:lnTo>
                  <a:lnTo>
                    <a:pt x="2067052" y="0"/>
                  </a:lnTo>
                  <a:close/>
                </a:path>
              </a:pathLst>
            </a:custGeom>
            <a:solidFill>
              <a:srgbClr val="EFF8FF"/>
            </a:solidFill>
          </p:spPr>
          <p:txBody>
            <a:bodyPr wrap="square" lIns="0" tIns="0" rIns="0" bIns="0" rtlCol="0"/>
            <a:lstStyle/>
            <a:p>
              <a:endParaRPr/>
            </a:p>
          </p:txBody>
        </p:sp>
      </p:grpSp>
      <p:sp>
        <p:nvSpPr>
          <p:cNvPr id="6" name="object 6"/>
          <p:cNvSpPr txBox="1">
            <a:spLocks noGrp="1"/>
          </p:cNvSpPr>
          <p:nvPr>
            <p:ph type="ftr" sz="quarter" idx="5"/>
          </p:nvPr>
        </p:nvSpPr>
        <p:spPr>
          <a:xfrm>
            <a:off x="5507482" y="6631674"/>
            <a:ext cx="2283459"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52</a:t>
            </a:fld>
            <a:endParaRPr spc="-25"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844" y="3552570"/>
            <a:ext cx="5870956" cy="939800"/>
          </a:xfrm>
          <a:prstGeom prst="rect">
            <a:avLst/>
          </a:prstGeom>
        </p:spPr>
        <p:txBody>
          <a:bodyPr vert="horz" wrap="square" lIns="0" tIns="12700" rIns="0" bIns="0" rtlCol="0">
            <a:spAutoFit/>
          </a:bodyPr>
          <a:lstStyle/>
          <a:p>
            <a:pPr marL="12700">
              <a:lnSpc>
                <a:spcPct val="100000"/>
              </a:lnSpc>
              <a:spcBef>
                <a:spcPts val="100"/>
              </a:spcBef>
            </a:pPr>
            <a:r>
              <a:rPr sz="6000" b="1" i="1" spc="-55" dirty="0">
                <a:solidFill>
                  <a:srgbClr val="1D2F63"/>
                </a:solidFill>
                <a:latin typeface="Roboto Cn"/>
                <a:cs typeface="Roboto Cn"/>
              </a:rPr>
              <a:t>Implementation</a:t>
            </a:r>
            <a:endParaRPr sz="6000" dirty="0">
              <a:latin typeface="Roboto Cn"/>
              <a:cs typeface="Roboto Cn"/>
            </a:endParaRPr>
          </a:p>
        </p:txBody>
      </p:sp>
      <p:sp>
        <p:nvSpPr>
          <p:cNvPr id="3" name="object 3"/>
          <p:cNvSpPr txBox="1"/>
          <p:nvPr/>
        </p:nvSpPr>
        <p:spPr>
          <a:xfrm>
            <a:off x="1139444" y="4679950"/>
            <a:ext cx="2343150"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Calibri"/>
                <a:cs typeface="Calibri"/>
              </a:rPr>
              <a:t>Admin</a:t>
            </a:r>
            <a:r>
              <a:rPr sz="3000" b="1" spc="-45" dirty="0">
                <a:latin typeface="Calibri"/>
                <a:cs typeface="Calibri"/>
              </a:rPr>
              <a:t> </a:t>
            </a:r>
            <a:r>
              <a:rPr sz="3000" b="1" dirty="0">
                <a:latin typeface="Calibri"/>
                <a:cs typeface="Calibri"/>
              </a:rPr>
              <a:t>Panel</a:t>
            </a:r>
            <a:r>
              <a:rPr sz="3000" b="1" spc="-70" dirty="0">
                <a:latin typeface="Calibri"/>
                <a:cs typeface="Calibri"/>
              </a:rPr>
              <a:t> </a:t>
            </a:r>
            <a:r>
              <a:rPr sz="3000" b="1" spc="-25" dirty="0">
                <a:latin typeface="Calibri"/>
                <a:cs typeface="Calibri"/>
              </a:rPr>
              <a:t>:-</a:t>
            </a:r>
            <a:endParaRPr sz="300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Admin</a:t>
            </a:r>
            <a:r>
              <a:rPr spc="85" dirty="0"/>
              <a:t> </a:t>
            </a:r>
            <a:r>
              <a:rPr dirty="0"/>
              <a:t>:</a:t>
            </a:r>
            <a:r>
              <a:rPr spc="65" dirty="0"/>
              <a:t> </a:t>
            </a:r>
            <a:r>
              <a:rPr spc="-10" dirty="0"/>
              <a:t>Login</a:t>
            </a:r>
          </a:p>
        </p:txBody>
      </p:sp>
      <p:pic>
        <p:nvPicPr>
          <p:cNvPr id="3" name="object 3"/>
          <p:cNvPicPr/>
          <p:nvPr/>
        </p:nvPicPr>
        <p:blipFill>
          <a:blip r:embed="rId2" cstate="print"/>
          <a:stretch>
            <a:fillRect/>
          </a:stretch>
        </p:blipFill>
        <p:spPr>
          <a:xfrm>
            <a:off x="158495" y="864107"/>
            <a:ext cx="10058400" cy="5577840"/>
          </a:xfrm>
          <a:prstGeom prst="rect">
            <a:avLst/>
          </a:prstGeom>
        </p:spPr>
      </p:pic>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54</a:t>
            </a:fld>
            <a:endParaRPr spc="-2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Dashboard</a:t>
            </a:r>
          </a:p>
        </p:txBody>
      </p:sp>
      <p:grpSp>
        <p:nvGrpSpPr>
          <p:cNvPr id="3" name="object 3"/>
          <p:cNvGrpSpPr/>
          <p:nvPr/>
        </p:nvGrpSpPr>
        <p:grpSpPr>
          <a:xfrm>
            <a:off x="105155" y="864107"/>
            <a:ext cx="10058400" cy="5577840"/>
            <a:chOff x="105155" y="864107"/>
            <a:chExt cx="10058400" cy="5577840"/>
          </a:xfrm>
        </p:grpSpPr>
        <p:pic>
          <p:nvPicPr>
            <p:cNvPr id="4" name="object 4"/>
            <p:cNvPicPr/>
            <p:nvPr/>
          </p:nvPicPr>
          <p:blipFill>
            <a:blip r:embed="rId2" cstate="print"/>
            <a:stretch>
              <a:fillRect/>
            </a:stretch>
          </p:blipFill>
          <p:spPr>
            <a:xfrm>
              <a:off x="105155" y="864107"/>
              <a:ext cx="10058400" cy="5577840"/>
            </a:xfrm>
            <a:prstGeom prst="rect">
              <a:avLst/>
            </a:prstGeom>
          </p:spPr>
        </p:pic>
        <p:sp>
          <p:nvSpPr>
            <p:cNvPr id="5" name="object 5"/>
            <p:cNvSpPr/>
            <p:nvPr/>
          </p:nvSpPr>
          <p:spPr>
            <a:xfrm>
              <a:off x="9326879" y="992123"/>
              <a:ext cx="657225" cy="128270"/>
            </a:xfrm>
            <a:custGeom>
              <a:avLst/>
              <a:gdLst/>
              <a:ahLst/>
              <a:cxnLst/>
              <a:rect l="l" t="t" r="r" b="b"/>
              <a:pathLst>
                <a:path w="657225" h="128269">
                  <a:moveTo>
                    <a:pt x="635508" y="0"/>
                  </a:moveTo>
                  <a:lnTo>
                    <a:pt x="21336" y="0"/>
                  </a:lnTo>
                  <a:lnTo>
                    <a:pt x="13019" y="1672"/>
                  </a:lnTo>
                  <a:lnTo>
                    <a:pt x="6238" y="6238"/>
                  </a:lnTo>
                  <a:lnTo>
                    <a:pt x="1672" y="13019"/>
                  </a:lnTo>
                  <a:lnTo>
                    <a:pt x="0" y="21336"/>
                  </a:lnTo>
                  <a:lnTo>
                    <a:pt x="0" y="106679"/>
                  </a:lnTo>
                  <a:lnTo>
                    <a:pt x="1672" y="114996"/>
                  </a:lnTo>
                  <a:lnTo>
                    <a:pt x="6238" y="121777"/>
                  </a:lnTo>
                  <a:lnTo>
                    <a:pt x="13019" y="126343"/>
                  </a:lnTo>
                  <a:lnTo>
                    <a:pt x="21336" y="128015"/>
                  </a:lnTo>
                  <a:lnTo>
                    <a:pt x="635508" y="128015"/>
                  </a:lnTo>
                  <a:lnTo>
                    <a:pt x="643824" y="126343"/>
                  </a:lnTo>
                  <a:lnTo>
                    <a:pt x="650605" y="121777"/>
                  </a:lnTo>
                  <a:lnTo>
                    <a:pt x="655171" y="114996"/>
                  </a:lnTo>
                  <a:lnTo>
                    <a:pt x="656844" y="106679"/>
                  </a:lnTo>
                  <a:lnTo>
                    <a:pt x="656844" y="21336"/>
                  </a:lnTo>
                  <a:lnTo>
                    <a:pt x="655171" y="13019"/>
                  </a:lnTo>
                  <a:lnTo>
                    <a:pt x="650605" y="6238"/>
                  </a:lnTo>
                  <a:lnTo>
                    <a:pt x="643824" y="1672"/>
                  </a:lnTo>
                  <a:lnTo>
                    <a:pt x="635508"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55</a:t>
            </a:fld>
            <a:endParaRPr spc="-25"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Add</a:t>
            </a:r>
            <a:r>
              <a:rPr spc="145" dirty="0"/>
              <a:t> </a:t>
            </a:r>
            <a:r>
              <a:rPr spc="-10" dirty="0"/>
              <a:t>Product</a:t>
            </a:r>
          </a:p>
        </p:txBody>
      </p:sp>
      <p:grpSp>
        <p:nvGrpSpPr>
          <p:cNvPr id="3" name="object 3"/>
          <p:cNvGrpSpPr/>
          <p:nvPr/>
        </p:nvGrpSpPr>
        <p:grpSpPr>
          <a:xfrm>
            <a:off x="131063" y="864108"/>
            <a:ext cx="10058400" cy="5577840"/>
            <a:chOff x="131063" y="864108"/>
            <a:chExt cx="10058400" cy="5577840"/>
          </a:xfrm>
        </p:grpSpPr>
        <p:pic>
          <p:nvPicPr>
            <p:cNvPr id="4" name="object 4"/>
            <p:cNvPicPr/>
            <p:nvPr/>
          </p:nvPicPr>
          <p:blipFill>
            <a:blip r:embed="rId2" cstate="print"/>
            <a:stretch>
              <a:fillRect/>
            </a:stretch>
          </p:blipFill>
          <p:spPr>
            <a:xfrm>
              <a:off x="131063" y="864108"/>
              <a:ext cx="10058400" cy="5577840"/>
            </a:xfrm>
            <a:prstGeom prst="rect">
              <a:avLst/>
            </a:prstGeom>
          </p:spPr>
        </p:pic>
        <p:sp>
          <p:nvSpPr>
            <p:cNvPr id="5" name="object 5"/>
            <p:cNvSpPr/>
            <p:nvPr/>
          </p:nvSpPr>
          <p:spPr>
            <a:xfrm>
              <a:off x="9457944" y="982980"/>
              <a:ext cx="731520" cy="128270"/>
            </a:xfrm>
            <a:custGeom>
              <a:avLst/>
              <a:gdLst/>
              <a:ahLst/>
              <a:cxnLst/>
              <a:rect l="l" t="t" r="r" b="b"/>
              <a:pathLst>
                <a:path w="731520" h="128269">
                  <a:moveTo>
                    <a:pt x="710183" y="0"/>
                  </a:moveTo>
                  <a:lnTo>
                    <a:pt x="21335" y="0"/>
                  </a:lnTo>
                  <a:lnTo>
                    <a:pt x="13019" y="1672"/>
                  </a:lnTo>
                  <a:lnTo>
                    <a:pt x="6238" y="6238"/>
                  </a:lnTo>
                  <a:lnTo>
                    <a:pt x="1672" y="13019"/>
                  </a:lnTo>
                  <a:lnTo>
                    <a:pt x="0" y="21336"/>
                  </a:lnTo>
                  <a:lnTo>
                    <a:pt x="0" y="106680"/>
                  </a:lnTo>
                  <a:lnTo>
                    <a:pt x="1672" y="114996"/>
                  </a:lnTo>
                  <a:lnTo>
                    <a:pt x="6238" y="121777"/>
                  </a:lnTo>
                  <a:lnTo>
                    <a:pt x="13019" y="126343"/>
                  </a:lnTo>
                  <a:lnTo>
                    <a:pt x="21335" y="128016"/>
                  </a:lnTo>
                  <a:lnTo>
                    <a:pt x="710183" y="128016"/>
                  </a:lnTo>
                  <a:lnTo>
                    <a:pt x="718500" y="126343"/>
                  </a:lnTo>
                  <a:lnTo>
                    <a:pt x="725281" y="121777"/>
                  </a:lnTo>
                  <a:lnTo>
                    <a:pt x="729847" y="114996"/>
                  </a:lnTo>
                  <a:lnTo>
                    <a:pt x="731520" y="106680"/>
                  </a:lnTo>
                  <a:lnTo>
                    <a:pt x="731520" y="21336"/>
                  </a:lnTo>
                  <a:lnTo>
                    <a:pt x="729847" y="13019"/>
                  </a:lnTo>
                  <a:lnTo>
                    <a:pt x="725281" y="6238"/>
                  </a:lnTo>
                  <a:lnTo>
                    <a:pt x="718500" y="1672"/>
                  </a:lnTo>
                  <a:lnTo>
                    <a:pt x="710183"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56</a:t>
            </a:fld>
            <a:endParaRPr spc="-25"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Invetory</a:t>
            </a:r>
            <a:r>
              <a:rPr spc="114" dirty="0"/>
              <a:t> </a:t>
            </a:r>
            <a:r>
              <a:rPr spc="-20" dirty="0"/>
              <a:t>List</a:t>
            </a:r>
          </a:p>
        </p:txBody>
      </p:sp>
      <p:grpSp>
        <p:nvGrpSpPr>
          <p:cNvPr id="3" name="object 3"/>
          <p:cNvGrpSpPr/>
          <p:nvPr/>
        </p:nvGrpSpPr>
        <p:grpSpPr>
          <a:xfrm>
            <a:off x="103631" y="864108"/>
            <a:ext cx="10058400" cy="5577840"/>
            <a:chOff x="103631" y="864108"/>
            <a:chExt cx="10058400" cy="5577840"/>
          </a:xfrm>
        </p:grpSpPr>
        <p:pic>
          <p:nvPicPr>
            <p:cNvPr id="4" name="object 4"/>
            <p:cNvPicPr/>
            <p:nvPr/>
          </p:nvPicPr>
          <p:blipFill>
            <a:blip r:embed="rId2" cstate="print"/>
            <a:stretch>
              <a:fillRect/>
            </a:stretch>
          </p:blipFill>
          <p:spPr>
            <a:xfrm>
              <a:off x="103631" y="864108"/>
              <a:ext cx="10058400" cy="5577840"/>
            </a:xfrm>
            <a:prstGeom prst="rect">
              <a:avLst/>
            </a:prstGeom>
          </p:spPr>
        </p:pic>
        <p:sp>
          <p:nvSpPr>
            <p:cNvPr id="5" name="object 5"/>
            <p:cNvSpPr/>
            <p:nvPr/>
          </p:nvSpPr>
          <p:spPr>
            <a:xfrm>
              <a:off x="9401555" y="964692"/>
              <a:ext cx="675640" cy="146685"/>
            </a:xfrm>
            <a:custGeom>
              <a:avLst/>
              <a:gdLst/>
              <a:ahLst/>
              <a:cxnLst/>
              <a:rect l="l" t="t" r="r" b="b"/>
              <a:pathLst>
                <a:path w="675640" h="146684">
                  <a:moveTo>
                    <a:pt x="650748" y="0"/>
                  </a:moveTo>
                  <a:lnTo>
                    <a:pt x="24384" y="0"/>
                  </a:lnTo>
                  <a:lnTo>
                    <a:pt x="14894" y="1916"/>
                  </a:lnTo>
                  <a:lnTo>
                    <a:pt x="7143" y="7143"/>
                  </a:lnTo>
                  <a:lnTo>
                    <a:pt x="1916" y="14894"/>
                  </a:lnTo>
                  <a:lnTo>
                    <a:pt x="0" y="24384"/>
                  </a:lnTo>
                  <a:lnTo>
                    <a:pt x="0" y="121920"/>
                  </a:lnTo>
                  <a:lnTo>
                    <a:pt x="1916" y="131409"/>
                  </a:lnTo>
                  <a:lnTo>
                    <a:pt x="7143" y="139160"/>
                  </a:lnTo>
                  <a:lnTo>
                    <a:pt x="14894" y="144387"/>
                  </a:lnTo>
                  <a:lnTo>
                    <a:pt x="24384" y="146304"/>
                  </a:lnTo>
                  <a:lnTo>
                    <a:pt x="650748" y="146304"/>
                  </a:lnTo>
                  <a:lnTo>
                    <a:pt x="660237" y="144387"/>
                  </a:lnTo>
                  <a:lnTo>
                    <a:pt x="667988" y="139160"/>
                  </a:lnTo>
                  <a:lnTo>
                    <a:pt x="673215" y="131409"/>
                  </a:lnTo>
                  <a:lnTo>
                    <a:pt x="675132" y="121920"/>
                  </a:lnTo>
                  <a:lnTo>
                    <a:pt x="675132" y="24384"/>
                  </a:lnTo>
                  <a:lnTo>
                    <a:pt x="673215" y="14894"/>
                  </a:lnTo>
                  <a:lnTo>
                    <a:pt x="667988" y="7143"/>
                  </a:lnTo>
                  <a:lnTo>
                    <a:pt x="660237" y="1916"/>
                  </a:lnTo>
                  <a:lnTo>
                    <a:pt x="650748"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57</a:t>
            </a:fld>
            <a:endParaRPr spc="-25"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Order</a:t>
            </a:r>
            <a:r>
              <a:rPr spc="150" dirty="0"/>
              <a:t> </a:t>
            </a:r>
            <a:r>
              <a:rPr spc="-20" dirty="0"/>
              <a:t>List</a:t>
            </a:r>
          </a:p>
        </p:txBody>
      </p:sp>
      <p:grpSp>
        <p:nvGrpSpPr>
          <p:cNvPr id="3" name="object 3"/>
          <p:cNvGrpSpPr/>
          <p:nvPr/>
        </p:nvGrpSpPr>
        <p:grpSpPr>
          <a:xfrm>
            <a:off x="105155" y="864108"/>
            <a:ext cx="10058400" cy="5577840"/>
            <a:chOff x="105155" y="864108"/>
            <a:chExt cx="10058400" cy="5577840"/>
          </a:xfrm>
        </p:grpSpPr>
        <p:pic>
          <p:nvPicPr>
            <p:cNvPr id="4" name="object 4"/>
            <p:cNvPicPr/>
            <p:nvPr/>
          </p:nvPicPr>
          <p:blipFill>
            <a:blip r:embed="rId2" cstate="print"/>
            <a:stretch>
              <a:fillRect/>
            </a:stretch>
          </p:blipFill>
          <p:spPr>
            <a:xfrm>
              <a:off x="105155" y="864108"/>
              <a:ext cx="10058400" cy="5577840"/>
            </a:xfrm>
            <a:prstGeom prst="rect">
              <a:avLst/>
            </a:prstGeom>
          </p:spPr>
        </p:pic>
        <p:sp>
          <p:nvSpPr>
            <p:cNvPr id="5" name="object 5"/>
            <p:cNvSpPr/>
            <p:nvPr/>
          </p:nvSpPr>
          <p:spPr>
            <a:xfrm>
              <a:off x="9317736" y="992124"/>
              <a:ext cx="647700" cy="137160"/>
            </a:xfrm>
            <a:custGeom>
              <a:avLst/>
              <a:gdLst/>
              <a:ahLst/>
              <a:cxnLst/>
              <a:rect l="l" t="t" r="r" b="b"/>
              <a:pathLst>
                <a:path w="647700" h="137159">
                  <a:moveTo>
                    <a:pt x="624840" y="0"/>
                  </a:moveTo>
                  <a:lnTo>
                    <a:pt x="22860" y="0"/>
                  </a:lnTo>
                  <a:lnTo>
                    <a:pt x="13983" y="1803"/>
                  </a:lnTo>
                  <a:lnTo>
                    <a:pt x="6715" y="6715"/>
                  </a:lnTo>
                  <a:lnTo>
                    <a:pt x="1803" y="13983"/>
                  </a:lnTo>
                  <a:lnTo>
                    <a:pt x="0" y="22860"/>
                  </a:lnTo>
                  <a:lnTo>
                    <a:pt x="0" y="114300"/>
                  </a:lnTo>
                  <a:lnTo>
                    <a:pt x="1803" y="123176"/>
                  </a:lnTo>
                  <a:lnTo>
                    <a:pt x="6715" y="130444"/>
                  </a:lnTo>
                  <a:lnTo>
                    <a:pt x="13983" y="135356"/>
                  </a:lnTo>
                  <a:lnTo>
                    <a:pt x="22860" y="137160"/>
                  </a:lnTo>
                  <a:lnTo>
                    <a:pt x="624840" y="137160"/>
                  </a:lnTo>
                  <a:lnTo>
                    <a:pt x="633716" y="135356"/>
                  </a:lnTo>
                  <a:lnTo>
                    <a:pt x="640984" y="130444"/>
                  </a:lnTo>
                  <a:lnTo>
                    <a:pt x="645896" y="123176"/>
                  </a:lnTo>
                  <a:lnTo>
                    <a:pt x="647700" y="114300"/>
                  </a:lnTo>
                  <a:lnTo>
                    <a:pt x="647700" y="22860"/>
                  </a:lnTo>
                  <a:lnTo>
                    <a:pt x="645896" y="13983"/>
                  </a:lnTo>
                  <a:lnTo>
                    <a:pt x="640984" y="6715"/>
                  </a:lnTo>
                  <a:lnTo>
                    <a:pt x="633716" y="1803"/>
                  </a:lnTo>
                  <a:lnTo>
                    <a:pt x="624840"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58</a:t>
            </a:fld>
            <a:endParaRPr spc="-2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Sales</a:t>
            </a:r>
            <a:r>
              <a:rPr spc="155" dirty="0"/>
              <a:t> </a:t>
            </a:r>
            <a:r>
              <a:rPr spc="-10" dirty="0"/>
              <a:t>Report</a:t>
            </a:r>
          </a:p>
        </p:txBody>
      </p:sp>
      <p:grpSp>
        <p:nvGrpSpPr>
          <p:cNvPr id="3" name="object 3"/>
          <p:cNvGrpSpPr/>
          <p:nvPr/>
        </p:nvGrpSpPr>
        <p:grpSpPr>
          <a:xfrm>
            <a:off x="131063" y="864107"/>
            <a:ext cx="10058400" cy="5577840"/>
            <a:chOff x="131063" y="864107"/>
            <a:chExt cx="10058400" cy="5577840"/>
          </a:xfrm>
        </p:grpSpPr>
        <p:pic>
          <p:nvPicPr>
            <p:cNvPr id="4" name="object 4"/>
            <p:cNvPicPr/>
            <p:nvPr/>
          </p:nvPicPr>
          <p:blipFill>
            <a:blip r:embed="rId2" cstate="print"/>
            <a:stretch>
              <a:fillRect/>
            </a:stretch>
          </p:blipFill>
          <p:spPr>
            <a:xfrm>
              <a:off x="131063" y="864107"/>
              <a:ext cx="10058400" cy="5577840"/>
            </a:xfrm>
            <a:prstGeom prst="rect">
              <a:avLst/>
            </a:prstGeom>
          </p:spPr>
        </p:pic>
        <p:sp>
          <p:nvSpPr>
            <p:cNvPr id="5" name="object 5"/>
            <p:cNvSpPr/>
            <p:nvPr/>
          </p:nvSpPr>
          <p:spPr>
            <a:xfrm>
              <a:off x="9326880" y="982979"/>
              <a:ext cx="722630" cy="137160"/>
            </a:xfrm>
            <a:custGeom>
              <a:avLst/>
              <a:gdLst/>
              <a:ahLst/>
              <a:cxnLst/>
              <a:rect l="l" t="t" r="r" b="b"/>
              <a:pathLst>
                <a:path w="722629" h="137159">
                  <a:moveTo>
                    <a:pt x="699516" y="0"/>
                  </a:moveTo>
                  <a:lnTo>
                    <a:pt x="22860" y="0"/>
                  </a:lnTo>
                  <a:lnTo>
                    <a:pt x="13983" y="1803"/>
                  </a:lnTo>
                  <a:lnTo>
                    <a:pt x="6715" y="6715"/>
                  </a:lnTo>
                  <a:lnTo>
                    <a:pt x="1803" y="13983"/>
                  </a:lnTo>
                  <a:lnTo>
                    <a:pt x="0" y="22860"/>
                  </a:lnTo>
                  <a:lnTo>
                    <a:pt x="0" y="114300"/>
                  </a:lnTo>
                  <a:lnTo>
                    <a:pt x="1803" y="123176"/>
                  </a:lnTo>
                  <a:lnTo>
                    <a:pt x="6715" y="130444"/>
                  </a:lnTo>
                  <a:lnTo>
                    <a:pt x="13983" y="135356"/>
                  </a:lnTo>
                  <a:lnTo>
                    <a:pt x="22860" y="137160"/>
                  </a:lnTo>
                  <a:lnTo>
                    <a:pt x="699516" y="137160"/>
                  </a:lnTo>
                  <a:lnTo>
                    <a:pt x="708392" y="135356"/>
                  </a:lnTo>
                  <a:lnTo>
                    <a:pt x="715660" y="130444"/>
                  </a:lnTo>
                  <a:lnTo>
                    <a:pt x="720572" y="123176"/>
                  </a:lnTo>
                  <a:lnTo>
                    <a:pt x="722376" y="114300"/>
                  </a:lnTo>
                  <a:lnTo>
                    <a:pt x="722376" y="22860"/>
                  </a:lnTo>
                  <a:lnTo>
                    <a:pt x="720572" y="13983"/>
                  </a:lnTo>
                  <a:lnTo>
                    <a:pt x="715660" y="6715"/>
                  </a:lnTo>
                  <a:lnTo>
                    <a:pt x="708392" y="1803"/>
                  </a:lnTo>
                  <a:lnTo>
                    <a:pt x="699516"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59</a:t>
            </a:fld>
            <a:endParaRPr spc="-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718185"/>
            <a:chOff x="0" y="0"/>
            <a:chExt cx="12192000" cy="718185"/>
          </a:xfrm>
        </p:grpSpPr>
        <p:pic>
          <p:nvPicPr>
            <p:cNvPr id="3" name="object 3"/>
            <p:cNvPicPr/>
            <p:nvPr/>
          </p:nvPicPr>
          <p:blipFill>
            <a:blip r:embed="rId3" cstate="print"/>
            <a:stretch>
              <a:fillRect/>
            </a:stretch>
          </p:blipFill>
          <p:spPr>
            <a:xfrm>
              <a:off x="0" y="0"/>
              <a:ext cx="12192000" cy="711708"/>
            </a:xfrm>
            <a:prstGeom prst="rect">
              <a:avLst/>
            </a:prstGeom>
          </p:spPr>
        </p:pic>
        <p:sp>
          <p:nvSpPr>
            <p:cNvPr id="4" name="object 4"/>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grpSp>
      <p:sp>
        <p:nvSpPr>
          <p:cNvPr id="5" name="object 5"/>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6" name="object 6"/>
          <p:cNvPicPr/>
          <p:nvPr/>
        </p:nvPicPr>
        <p:blipFill>
          <a:blip r:embed="rId4" cstate="print"/>
          <a:stretch>
            <a:fillRect/>
          </a:stretch>
        </p:blipFill>
        <p:spPr>
          <a:xfrm>
            <a:off x="5448808" y="6677812"/>
            <a:ext cx="73025" cy="107950"/>
          </a:xfrm>
          <a:prstGeom prst="rect">
            <a:avLst/>
          </a:prstGeom>
        </p:spPr>
      </p:pic>
      <p:grpSp>
        <p:nvGrpSpPr>
          <p:cNvPr id="7" name="object 7"/>
          <p:cNvGrpSpPr/>
          <p:nvPr/>
        </p:nvGrpSpPr>
        <p:grpSpPr>
          <a:xfrm>
            <a:off x="10517123" y="5925311"/>
            <a:ext cx="1339850" cy="407034"/>
            <a:chOff x="10517123" y="5925311"/>
            <a:chExt cx="1339850" cy="407034"/>
          </a:xfrm>
        </p:grpSpPr>
        <p:pic>
          <p:nvPicPr>
            <p:cNvPr id="8" name="object 8"/>
            <p:cNvPicPr/>
            <p:nvPr/>
          </p:nvPicPr>
          <p:blipFill>
            <a:blip r:embed="rId5" cstate="print"/>
            <a:stretch>
              <a:fillRect/>
            </a:stretch>
          </p:blipFill>
          <p:spPr>
            <a:xfrm>
              <a:off x="10517123" y="5925311"/>
              <a:ext cx="1339596" cy="406908"/>
            </a:xfrm>
            <a:prstGeom prst="rect">
              <a:avLst/>
            </a:prstGeom>
          </p:spPr>
        </p:pic>
        <p:sp>
          <p:nvSpPr>
            <p:cNvPr id="9" name="object 9"/>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0" name="object 10"/>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sp>
        <p:nvSpPr>
          <p:cNvPr id="11" name="object 11"/>
          <p:cNvSpPr txBox="1">
            <a:spLocks noGrp="1"/>
          </p:cNvSpPr>
          <p:nvPr>
            <p:ph type="title"/>
          </p:nvPr>
        </p:nvSpPr>
        <p:spPr>
          <a:xfrm>
            <a:off x="203403" y="36398"/>
            <a:ext cx="6730797" cy="543864"/>
          </a:xfrm>
          <a:prstGeom prst="rect">
            <a:avLst/>
          </a:prstGeom>
        </p:spPr>
        <p:txBody>
          <a:bodyPr vert="horz" wrap="square" lIns="0" tIns="12065" rIns="0" bIns="0" rtlCol="0">
            <a:spAutoFit/>
          </a:bodyPr>
          <a:lstStyle/>
          <a:p>
            <a:pPr marL="12700">
              <a:lnSpc>
                <a:spcPct val="100000"/>
              </a:lnSpc>
              <a:spcBef>
                <a:spcPts val="95"/>
              </a:spcBef>
            </a:pPr>
            <a:r>
              <a:rPr dirty="0"/>
              <a:t>Problems</a:t>
            </a:r>
            <a:r>
              <a:rPr spc="175" dirty="0"/>
              <a:t> </a:t>
            </a:r>
            <a:r>
              <a:rPr dirty="0"/>
              <a:t>of</a:t>
            </a:r>
            <a:r>
              <a:rPr spc="145" dirty="0"/>
              <a:t> </a:t>
            </a:r>
            <a:r>
              <a:rPr dirty="0"/>
              <a:t>Existing</a:t>
            </a:r>
            <a:r>
              <a:rPr spc="165" dirty="0"/>
              <a:t> </a:t>
            </a:r>
            <a:r>
              <a:rPr spc="-10" dirty="0"/>
              <a:t>System</a:t>
            </a:r>
          </a:p>
        </p:txBody>
      </p:sp>
      <p:sp>
        <p:nvSpPr>
          <p:cNvPr id="13" name="object 13"/>
          <p:cNvSpPr txBox="1">
            <a:spLocks noGrp="1"/>
          </p:cNvSpPr>
          <p:nvPr>
            <p:ph type="ftr" sz="quarter" idx="5"/>
          </p:nvPr>
        </p:nvSpPr>
        <p:spPr>
          <a:xfrm>
            <a:off x="5507482" y="6631674"/>
            <a:ext cx="20363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6</a:t>
            </a:fld>
            <a:endParaRPr spc="-50" dirty="0"/>
          </a:p>
        </p:txBody>
      </p:sp>
      <p:sp>
        <p:nvSpPr>
          <p:cNvPr id="12" name="object 12"/>
          <p:cNvSpPr txBox="1"/>
          <p:nvPr/>
        </p:nvSpPr>
        <p:spPr>
          <a:xfrm>
            <a:off x="209804" y="852677"/>
            <a:ext cx="11677650" cy="5425973"/>
          </a:xfrm>
          <a:prstGeom prst="rect">
            <a:avLst/>
          </a:prstGeom>
        </p:spPr>
        <p:txBody>
          <a:bodyPr vert="horz" wrap="square" lIns="0" tIns="47625" rIns="0" bIns="0" rtlCol="0">
            <a:spAutoFit/>
          </a:bodyPr>
          <a:lstStyle/>
          <a:p>
            <a:pPr marL="12700" marR="5080" algn="just">
              <a:spcBef>
                <a:spcPts val="375"/>
              </a:spcBef>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When describing problems in an existing Learning Management System (LMS), it is important to find issues that make learning difficult or slow. These problems can affect students, teachers, or how the system works. Here are some common problems that an LMS might have:</a:t>
            </a:r>
            <a:endParaRPr lang="en-IN" sz="2000" dirty="0">
              <a:latin typeface="Roboto" panose="02000000000000000000" pitchFamily="2" charset="0"/>
              <a:ea typeface="Roboto" panose="02000000000000000000" pitchFamily="2" charset="0"/>
              <a:cs typeface="Roboto" panose="02000000000000000000" pitchFamily="2" charset="0"/>
            </a:endParaRPr>
          </a:p>
          <a:p>
            <a:pPr marL="354965" indent="-342265" algn="just">
              <a:lnSpc>
                <a:spcPct val="100000"/>
              </a:lnSpc>
              <a:spcBef>
                <a:spcPts val="1000"/>
              </a:spcBef>
              <a:buSzPct val="120000"/>
              <a:buFont typeface="Wingdings"/>
              <a:buChar char=""/>
              <a:tabLst>
                <a:tab pos="354965" algn="l"/>
              </a:tabLst>
            </a:pPr>
            <a:r>
              <a:rPr lang="en-IN" sz="2000" b="1" dirty="0">
                <a:latin typeface="Roboto"/>
                <a:cs typeface="Roboto"/>
              </a:rPr>
              <a:t>Limited</a:t>
            </a:r>
            <a:r>
              <a:rPr lang="en-IN" sz="2000" b="1" spc="-55" dirty="0">
                <a:latin typeface="Roboto"/>
                <a:cs typeface="Roboto"/>
              </a:rPr>
              <a:t> </a:t>
            </a:r>
            <a:r>
              <a:rPr lang="en-IN" sz="2000" b="1" dirty="0">
                <a:latin typeface="Roboto"/>
                <a:cs typeface="Roboto"/>
              </a:rPr>
              <a:t>User</a:t>
            </a:r>
            <a:r>
              <a:rPr lang="en-IN" sz="2000" b="1" spc="-65" dirty="0">
                <a:latin typeface="Roboto"/>
                <a:cs typeface="Roboto"/>
              </a:rPr>
              <a:t> </a:t>
            </a:r>
            <a:r>
              <a:rPr lang="en-IN" sz="2000" b="1" spc="-10" dirty="0">
                <a:latin typeface="Roboto"/>
                <a:cs typeface="Roboto"/>
              </a:rPr>
              <a:t>Experience:</a:t>
            </a:r>
            <a:endParaRPr lang="en-IN" sz="2000" dirty="0">
              <a:latin typeface="Roboto"/>
              <a:cs typeface="Roboto"/>
            </a:endParaRPr>
          </a:p>
          <a:p>
            <a:pPr marL="812800" marR="5715" lvl="1" indent="-342900">
              <a:lnSpc>
                <a:spcPct val="107000"/>
              </a:lnSpc>
              <a:spcBef>
                <a:spcPts val="1295"/>
              </a:spcBef>
              <a:buSzPct val="50000"/>
              <a:buFont typeface="Wingdings"/>
              <a:buChar char=""/>
              <a:tabLst>
                <a:tab pos="8128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LMS platform have a dull and basic design with few interactive features, making learning boring and less engaging for students.</a:t>
            </a:r>
            <a:endParaRPr lang="en-IN" sz="2000" dirty="0">
              <a:latin typeface="Roboto" panose="02000000000000000000" pitchFamily="2" charset="0"/>
              <a:ea typeface="Roboto" panose="02000000000000000000" pitchFamily="2" charset="0"/>
              <a:cs typeface="Roboto" panose="02000000000000000000" pitchFamily="2" charset="0"/>
            </a:endParaRPr>
          </a:p>
          <a:p>
            <a:pPr marL="419100" indent="-406400" algn="just">
              <a:lnSpc>
                <a:spcPct val="100000"/>
              </a:lnSpc>
              <a:spcBef>
                <a:spcPts val="1970"/>
              </a:spcBef>
              <a:buSzPct val="120000"/>
              <a:buFont typeface="Wingdings"/>
              <a:buChar char=""/>
              <a:tabLst>
                <a:tab pos="419100" algn="l"/>
              </a:tabLst>
            </a:pPr>
            <a:r>
              <a:rPr lang="en-IN" sz="2000" b="1" spc="-10" dirty="0">
                <a:latin typeface="Roboto"/>
                <a:cs typeface="Roboto"/>
              </a:rPr>
              <a:t>Slow Performance:</a:t>
            </a:r>
            <a:endParaRPr lang="en-IN" sz="2000" dirty="0">
              <a:latin typeface="Roboto"/>
              <a:cs typeface="Roboto"/>
            </a:endParaRPr>
          </a:p>
          <a:p>
            <a:pPr marL="812800" lvl="1" indent="-342900">
              <a:lnSpc>
                <a:spcPct val="100000"/>
              </a:lnSpc>
              <a:spcBef>
                <a:spcPts val="1465"/>
              </a:spcBef>
              <a:buSzPct val="50000"/>
              <a:buFont typeface="Wingdings"/>
              <a:buChar char=""/>
              <a:tabLst>
                <a:tab pos="812800" algn="l"/>
                <a:tab pos="2016760" algn="l"/>
                <a:tab pos="2416175" algn="l"/>
                <a:tab pos="3393440" algn="l"/>
                <a:tab pos="4594225" algn="l"/>
                <a:tab pos="5210175" algn="l"/>
                <a:tab pos="5634990" algn="l"/>
                <a:tab pos="6351270" algn="l"/>
                <a:tab pos="7311390" algn="l"/>
                <a:tab pos="8905875" algn="l"/>
                <a:tab pos="9334500" algn="l"/>
                <a:tab pos="10789920" algn="l"/>
              </a:tabLst>
            </a:pPr>
            <a:r>
              <a:rPr lang="en-IN" sz="2000" dirty="0">
                <a:solidFill>
                  <a:srgbClr val="000000"/>
                </a:solidFill>
                <a:latin typeface="Roboto" panose="02000000000000000000" pitchFamily="2" charset="0"/>
                <a:ea typeface="Roboto" panose="02000000000000000000" pitchFamily="2" charset="0"/>
                <a:cs typeface="Roboto" panose="02000000000000000000" pitchFamily="2" charset="0"/>
              </a:rPr>
              <a:t>S</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ystem experience lag or slow loading times, reducing efficiency and frustrating users.</a:t>
            </a:r>
          </a:p>
          <a:p>
            <a:pPr marL="419100" indent="-406400" algn="just">
              <a:lnSpc>
                <a:spcPct val="100000"/>
              </a:lnSpc>
              <a:spcBef>
                <a:spcPts val="1970"/>
              </a:spcBef>
              <a:buSzPct val="120000"/>
              <a:buFont typeface="Wingdings"/>
              <a:buChar char=""/>
              <a:tabLst>
                <a:tab pos="419100" algn="l"/>
              </a:tabLst>
            </a:pPr>
            <a:r>
              <a:rPr lang="en-IN" sz="2000" b="1" i="0" u="none" strike="noStrike" dirty="0">
                <a:solidFill>
                  <a:srgbClr val="000000"/>
                </a:solidFill>
                <a:effectLst/>
              </a:rPr>
              <a:t>Incomplete or Outdated Course Information:</a:t>
            </a:r>
            <a:endParaRPr lang="en-US" sz="2000" dirty="0">
              <a:latin typeface="Roboto"/>
              <a:cs typeface="Roboto"/>
            </a:endParaRPr>
          </a:p>
          <a:p>
            <a:pPr marL="812800" lvl="1" indent="-342900">
              <a:lnSpc>
                <a:spcPct val="100000"/>
              </a:lnSpc>
              <a:spcBef>
                <a:spcPts val="1465"/>
              </a:spcBef>
              <a:buSzPct val="50000"/>
              <a:buFont typeface="Wingdings"/>
              <a:buChar char=""/>
              <a:tabLst>
                <a:tab pos="812800" algn="l"/>
                <a:tab pos="2016760" algn="l"/>
                <a:tab pos="2416175" algn="l"/>
                <a:tab pos="3393440" algn="l"/>
                <a:tab pos="4594225" algn="l"/>
                <a:tab pos="5210175" algn="l"/>
                <a:tab pos="5634990" algn="l"/>
                <a:tab pos="6351270" algn="l"/>
                <a:tab pos="7311390" algn="l"/>
                <a:tab pos="8905875" algn="l"/>
                <a:tab pos="9334500" algn="l"/>
                <a:tab pos="1078992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Course content may not be regularly updated, leading to outdated or missing information.</a:t>
            </a:r>
          </a:p>
          <a:p>
            <a:pPr marL="419100" indent="-406400" algn="just">
              <a:lnSpc>
                <a:spcPct val="100000"/>
              </a:lnSpc>
              <a:spcBef>
                <a:spcPts val="1970"/>
              </a:spcBef>
              <a:buSzPct val="120000"/>
              <a:buFont typeface="Wingdings"/>
              <a:buChar char=""/>
              <a:tabLst>
                <a:tab pos="419100" algn="l"/>
              </a:tabLst>
            </a:pPr>
            <a:r>
              <a:rPr lang="en-IN" sz="2000" b="1" i="0" u="none" strike="noStrike" dirty="0">
                <a:solidFill>
                  <a:srgbClr val="000000"/>
                </a:solidFill>
                <a:effectLst/>
              </a:rPr>
              <a:t>Lack of Personalization:</a:t>
            </a:r>
            <a:endParaRPr lang="en-US" sz="2000" dirty="0">
              <a:latin typeface="Roboto"/>
              <a:cs typeface="Roboto"/>
            </a:endParaRPr>
          </a:p>
          <a:p>
            <a:pPr marL="812800" lvl="1" indent="-342900">
              <a:lnSpc>
                <a:spcPct val="100000"/>
              </a:lnSpc>
              <a:spcBef>
                <a:spcPts val="1465"/>
              </a:spcBef>
              <a:buSzPct val="50000"/>
              <a:buFont typeface="Wingdings"/>
              <a:buChar char=""/>
              <a:tabLst>
                <a:tab pos="812800" algn="l"/>
                <a:tab pos="2016760" algn="l"/>
                <a:tab pos="2416175" algn="l"/>
                <a:tab pos="3393440" algn="l"/>
                <a:tab pos="4594225" algn="l"/>
                <a:tab pos="5210175" algn="l"/>
                <a:tab pos="5634990" algn="l"/>
                <a:tab pos="6351270" algn="l"/>
                <a:tab pos="7311390" algn="l"/>
                <a:tab pos="8905875" algn="l"/>
                <a:tab pos="9334500" algn="l"/>
                <a:tab pos="10789920" algn="l"/>
              </a:tabLst>
            </a:pPr>
            <a:r>
              <a:rPr lang="en-IN" sz="2000" dirty="0">
                <a:solidFill>
                  <a:srgbClr val="000000"/>
                </a:solidFill>
                <a:latin typeface="Roboto" panose="02000000000000000000" pitchFamily="2" charset="0"/>
                <a:ea typeface="Roboto" panose="02000000000000000000" pitchFamily="2" charset="0"/>
                <a:cs typeface="Roboto" panose="02000000000000000000" pitchFamily="2" charset="0"/>
              </a:rPr>
              <a:t>S</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ystem do not offer tailored recommendations based on student preferences and progress.</a:t>
            </a:r>
            <a:endParaRPr lang="en-US" sz="20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Brand</a:t>
            </a:r>
            <a:r>
              <a:rPr spc="120" dirty="0"/>
              <a:t> </a:t>
            </a:r>
            <a:r>
              <a:rPr spc="-20" dirty="0"/>
              <a:t>List</a:t>
            </a:r>
          </a:p>
        </p:txBody>
      </p:sp>
      <p:grpSp>
        <p:nvGrpSpPr>
          <p:cNvPr id="3" name="object 3"/>
          <p:cNvGrpSpPr/>
          <p:nvPr/>
        </p:nvGrpSpPr>
        <p:grpSpPr>
          <a:xfrm>
            <a:off x="103631" y="864107"/>
            <a:ext cx="10058400" cy="5577840"/>
            <a:chOff x="103631" y="864107"/>
            <a:chExt cx="10058400" cy="5577840"/>
          </a:xfrm>
        </p:grpSpPr>
        <p:pic>
          <p:nvPicPr>
            <p:cNvPr id="4" name="object 4"/>
            <p:cNvPicPr/>
            <p:nvPr/>
          </p:nvPicPr>
          <p:blipFill>
            <a:blip r:embed="rId2" cstate="print"/>
            <a:stretch>
              <a:fillRect/>
            </a:stretch>
          </p:blipFill>
          <p:spPr>
            <a:xfrm>
              <a:off x="103631" y="864107"/>
              <a:ext cx="10058400" cy="5577840"/>
            </a:xfrm>
            <a:prstGeom prst="rect">
              <a:avLst/>
            </a:prstGeom>
          </p:spPr>
        </p:pic>
        <p:sp>
          <p:nvSpPr>
            <p:cNvPr id="5" name="object 5"/>
            <p:cNvSpPr/>
            <p:nvPr/>
          </p:nvSpPr>
          <p:spPr>
            <a:xfrm>
              <a:off x="9299448" y="982979"/>
              <a:ext cx="675640" cy="182880"/>
            </a:xfrm>
            <a:custGeom>
              <a:avLst/>
              <a:gdLst/>
              <a:ahLst/>
              <a:cxnLst/>
              <a:rect l="l" t="t" r="r" b="b"/>
              <a:pathLst>
                <a:path w="675640" h="182880">
                  <a:moveTo>
                    <a:pt x="644651" y="0"/>
                  </a:moveTo>
                  <a:lnTo>
                    <a:pt x="30479" y="0"/>
                  </a:lnTo>
                  <a:lnTo>
                    <a:pt x="18591" y="2387"/>
                  </a:lnTo>
                  <a:lnTo>
                    <a:pt x="8905" y="8905"/>
                  </a:lnTo>
                  <a:lnTo>
                    <a:pt x="2387" y="18591"/>
                  </a:lnTo>
                  <a:lnTo>
                    <a:pt x="0" y="30480"/>
                  </a:lnTo>
                  <a:lnTo>
                    <a:pt x="0" y="152400"/>
                  </a:lnTo>
                  <a:lnTo>
                    <a:pt x="2387" y="164288"/>
                  </a:lnTo>
                  <a:lnTo>
                    <a:pt x="8905" y="173974"/>
                  </a:lnTo>
                  <a:lnTo>
                    <a:pt x="18591" y="180492"/>
                  </a:lnTo>
                  <a:lnTo>
                    <a:pt x="30479" y="182880"/>
                  </a:lnTo>
                  <a:lnTo>
                    <a:pt x="644651" y="182880"/>
                  </a:lnTo>
                  <a:lnTo>
                    <a:pt x="656540" y="180492"/>
                  </a:lnTo>
                  <a:lnTo>
                    <a:pt x="666226" y="173974"/>
                  </a:lnTo>
                  <a:lnTo>
                    <a:pt x="672744" y="164288"/>
                  </a:lnTo>
                  <a:lnTo>
                    <a:pt x="675131" y="152400"/>
                  </a:lnTo>
                  <a:lnTo>
                    <a:pt x="675131" y="30480"/>
                  </a:lnTo>
                  <a:lnTo>
                    <a:pt x="672744" y="18591"/>
                  </a:lnTo>
                  <a:lnTo>
                    <a:pt x="666226" y="8905"/>
                  </a:lnTo>
                  <a:lnTo>
                    <a:pt x="656540" y="2387"/>
                  </a:lnTo>
                  <a:lnTo>
                    <a:pt x="64465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60</a:t>
            </a:fld>
            <a:endParaRPr spc="-25"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Category</a:t>
            </a:r>
            <a:r>
              <a:rPr spc="185" dirty="0"/>
              <a:t> </a:t>
            </a:r>
            <a:r>
              <a:rPr spc="-20" dirty="0"/>
              <a:t>List</a:t>
            </a:r>
          </a:p>
        </p:txBody>
      </p:sp>
      <p:grpSp>
        <p:nvGrpSpPr>
          <p:cNvPr id="3" name="object 3"/>
          <p:cNvGrpSpPr/>
          <p:nvPr/>
        </p:nvGrpSpPr>
        <p:grpSpPr>
          <a:xfrm>
            <a:off x="103631" y="864107"/>
            <a:ext cx="10058400" cy="5577840"/>
            <a:chOff x="103631" y="864107"/>
            <a:chExt cx="10058400" cy="5577840"/>
          </a:xfrm>
        </p:grpSpPr>
        <p:pic>
          <p:nvPicPr>
            <p:cNvPr id="4" name="object 4"/>
            <p:cNvPicPr/>
            <p:nvPr/>
          </p:nvPicPr>
          <p:blipFill>
            <a:blip r:embed="rId2" cstate="print"/>
            <a:stretch>
              <a:fillRect/>
            </a:stretch>
          </p:blipFill>
          <p:spPr>
            <a:xfrm>
              <a:off x="103631" y="864107"/>
              <a:ext cx="10058400" cy="5577840"/>
            </a:xfrm>
            <a:prstGeom prst="rect">
              <a:avLst/>
            </a:prstGeom>
          </p:spPr>
        </p:pic>
        <p:sp>
          <p:nvSpPr>
            <p:cNvPr id="5" name="object 5"/>
            <p:cNvSpPr/>
            <p:nvPr/>
          </p:nvSpPr>
          <p:spPr>
            <a:xfrm>
              <a:off x="9308591" y="992123"/>
              <a:ext cx="666115" cy="155575"/>
            </a:xfrm>
            <a:custGeom>
              <a:avLst/>
              <a:gdLst/>
              <a:ahLst/>
              <a:cxnLst/>
              <a:rect l="l" t="t" r="r" b="b"/>
              <a:pathLst>
                <a:path w="666115" h="155575">
                  <a:moveTo>
                    <a:pt x="640079" y="0"/>
                  </a:moveTo>
                  <a:lnTo>
                    <a:pt x="25907" y="0"/>
                  </a:lnTo>
                  <a:lnTo>
                    <a:pt x="15805" y="2030"/>
                  </a:lnTo>
                  <a:lnTo>
                    <a:pt x="7572" y="7572"/>
                  </a:lnTo>
                  <a:lnTo>
                    <a:pt x="2030" y="15805"/>
                  </a:lnTo>
                  <a:lnTo>
                    <a:pt x="0" y="25908"/>
                  </a:lnTo>
                  <a:lnTo>
                    <a:pt x="0" y="129539"/>
                  </a:lnTo>
                  <a:lnTo>
                    <a:pt x="2030" y="139642"/>
                  </a:lnTo>
                  <a:lnTo>
                    <a:pt x="7572" y="147875"/>
                  </a:lnTo>
                  <a:lnTo>
                    <a:pt x="15805" y="153417"/>
                  </a:lnTo>
                  <a:lnTo>
                    <a:pt x="25907" y="155448"/>
                  </a:lnTo>
                  <a:lnTo>
                    <a:pt x="640079" y="155448"/>
                  </a:lnTo>
                  <a:lnTo>
                    <a:pt x="650182" y="153417"/>
                  </a:lnTo>
                  <a:lnTo>
                    <a:pt x="658415" y="147875"/>
                  </a:lnTo>
                  <a:lnTo>
                    <a:pt x="663957" y="139642"/>
                  </a:lnTo>
                  <a:lnTo>
                    <a:pt x="665987" y="129539"/>
                  </a:lnTo>
                  <a:lnTo>
                    <a:pt x="665987" y="25908"/>
                  </a:lnTo>
                  <a:lnTo>
                    <a:pt x="663957" y="15805"/>
                  </a:lnTo>
                  <a:lnTo>
                    <a:pt x="658415" y="7572"/>
                  </a:lnTo>
                  <a:lnTo>
                    <a:pt x="650182" y="2030"/>
                  </a:lnTo>
                  <a:lnTo>
                    <a:pt x="640079"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61</a:t>
            </a:fld>
            <a:endParaRPr spc="-25"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Sub</a:t>
            </a:r>
            <a:r>
              <a:rPr spc="-20" dirty="0"/>
              <a:t> </a:t>
            </a:r>
            <a:r>
              <a:rPr spc="-10" dirty="0"/>
              <a:t>Category</a:t>
            </a:r>
          </a:p>
        </p:txBody>
      </p:sp>
      <p:grpSp>
        <p:nvGrpSpPr>
          <p:cNvPr id="3" name="object 3"/>
          <p:cNvGrpSpPr/>
          <p:nvPr/>
        </p:nvGrpSpPr>
        <p:grpSpPr>
          <a:xfrm>
            <a:off x="152400" y="938783"/>
            <a:ext cx="10058400" cy="5577840"/>
            <a:chOff x="152400" y="938783"/>
            <a:chExt cx="10058400" cy="5577840"/>
          </a:xfrm>
        </p:grpSpPr>
        <p:pic>
          <p:nvPicPr>
            <p:cNvPr id="4" name="object 4"/>
            <p:cNvPicPr/>
            <p:nvPr/>
          </p:nvPicPr>
          <p:blipFill>
            <a:blip r:embed="rId2" cstate="print"/>
            <a:stretch>
              <a:fillRect/>
            </a:stretch>
          </p:blipFill>
          <p:spPr>
            <a:xfrm>
              <a:off x="152400" y="938783"/>
              <a:ext cx="10058400" cy="5577840"/>
            </a:xfrm>
            <a:prstGeom prst="rect">
              <a:avLst/>
            </a:prstGeom>
          </p:spPr>
        </p:pic>
        <p:sp>
          <p:nvSpPr>
            <p:cNvPr id="5" name="object 5"/>
            <p:cNvSpPr/>
            <p:nvPr/>
          </p:nvSpPr>
          <p:spPr>
            <a:xfrm>
              <a:off x="9345168" y="1075943"/>
              <a:ext cx="647700" cy="173990"/>
            </a:xfrm>
            <a:custGeom>
              <a:avLst/>
              <a:gdLst/>
              <a:ahLst/>
              <a:cxnLst/>
              <a:rect l="l" t="t" r="r" b="b"/>
              <a:pathLst>
                <a:path w="647700" h="173990">
                  <a:moveTo>
                    <a:pt x="618743" y="0"/>
                  </a:moveTo>
                  <a:lnTo>
                    <a:pt x="28955" y="0"/>
                  </a:lnTo>
                  <a:lnTo>
                    <a:pt x="17680" y="2274"/>
                  </a:lnTo>
                  <a:lnTo>
                    <a:pt x="8477" y="8477"/>
                  </a:lnTo>
                  <a:lnTo>
                    <a:pt x="2274" y="17680"/>
                  </a:lnTo>
                  <a:lnTo>
                    <a:pt x="0" y="28955"/>
                  </a:lnTo>
                  <a:lnTo>
                    <a:pt x="0" y="144779"/>
                  </a:lnTo>
                  <a:lnTo>
                    <a:pt x="2274" y="156055"/>
                  </a:lnTo>
                  <a:lnTo>
                    <a:pt x="8477" y="165258"/>
                  </a:lnTo>
                  <a:lnTo>
                    <a:pt x="17680" y="171461"/>
                  </a:lnTo>
                  <a:lnTo>
                    <a:pt x="28955" y="173735"/>
                  </a:lnTo>
                  <a:lnTo>
                    <a:pt x="618743" y="173735"/>
                  </a:lnTo>
                  <a:lnTo>
                    <a:pt x="630019" y="171461"/>
                  </a:lnTo>
                  <a:lnTo>
                    <a:pt x="639222" y="165258"/>
                  </a:lnTo>
                  <a:lnTo>
                    <a:pt x="645425" y="156055"/>
                  </a:lnTo>
                  <a:lnTo>
                    <a:pt x="647700" y="144779"/>
                  </a:lnTo>
                  <a:lnTo>
                    <a:pt x="647700" y="28955"/>
                  </a:lnTo>
                  <a:lnTo>
                    <a:pt x="645425" y="17680"/>
                  </a:lnTo>
                  <a:lnTo>
                    <a:pt x="639222" y="8477"/>
                  </a:lnTo>
                  <a:lnTo>
                    <a:pt x="630019" y="2274"/>
                  </a:lnTo>
                  <a:lnTo>
                    <a:pt x="618743"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62</a:t>
            </a:fld>
            <a:endParaRPr spc="-2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5794756" cy="939800"/>
          </a:xfrm>
          <a:prstGeom prst="rect">
            <a:avLst/>
          </a:prstGeom>
        </p:spPr>
        <p:txBody>
          <a:bodyPr vert="horz" wrap="square" lIns="0" tIns="12700" rIns="0" bIns="0" rtlCol="0">
            <a:spAutoFit/>
          </a:bodyPr>
          <a:lstStyle/>
          <a:p>
            <a:pPr marL="12700">
              <a:lnSpc>
                <a:spcPct val="100000"/>
              </a:lnSpc>
              <a:spcBef>
                <a:spcPts val="100"/>
              </a:spcBef>
            </a:pPr>
            <a:r>
              <a:rPr sz="6000" i="1" spc="-60" dirty="0">
                <a:solidFill>
                  <a:srgbClr val="1D2F63"/>
                </a:solidFill>
                <a:latin typeface="Roboto Cn"/>
                <a:cs typeface="Roboto Cn"/>
              </a:rPr>
              <a:t>Limitations</a:t>
            </a:r>
            <a:endParaRPr sz="6000" dirty="0">
              <a:latin typeface="Roboto Cn"/>
              <a:cs typeface="Roboto C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Limitations</a:t>
            </a:r>
          </a:p>
        </p:txBody>
      </p:sp>
      <p:sp>
        <p:nvSpPr>
          <p:cNvPr id="14" name="object 14"/>
          <p:cNvSpPr txBox="1">
            <a:spLocks noGrp="1"/>
          </p:cNvSpPr>
          <p:nvPr>
            <p:ph type="ftr" sz="quarter" idx="5"/>
          </p:nvPr>
        </p:nvSpPr>
        <p:spPr>
          <a:xfrm>
            <a:off x="5507482" y="6631674"/>
            <a:ext cx="1960118"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15" name="object 15"/>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71</a:t>
            </a:r>
            <a:endParaRPr sz="1200">
              <a:latin typeface="Calibri"/>
              <a:cs typeface="Calibri"/>
            </a:endParaRPr>
          </a:p>
        </p:txBody>
      </p:sp>
      <p:sp>
        <p:nvSpPr>
          <p:cNvPr id="13" name="object 13"/>
          <p:cNvSpPr txBox="1"/>
          <p:nvPr/>
        </p:nvSpPr>
        <p:spPr>
          <a:xfrm>
            <a:off x="209804" y="971550"/>
            <a:ext cx="11646915" cy="4260782"/>
          </a:xfrm>
          <a:prstGeom prst="rect">
            <a:avLst/>
          </a:prstGeom>
        </p:spPr>
        <p:txBody>
          <a:bodyPr vert="horz" wrap="square" lIns="0" tIns="53975" rIns="0" bIns="0" rtlCol="0">
            <a:spAutoFit/>
          </a:bodyPr>
          <a:lstStyle/>
          <a:p>
            <a:pPr marL="355600" marR="151765" indent="-343535">
              <a:spcBef>
                <a:spcPts val="425"/>
              </a:spcBef>
              <a:buFont typeface="Wingdings"/>
              <a:buChar char=""/>
              <a:tabLst>
                <a:tab pos="3556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Competition:</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There are many other LMS platforms available, making it challenging to stand out and attract users.</a:t>
            </a:r>
            <a:endParaRPr sz="2400" dirty="0">
              <a:latin typeface="Roboto" panose="02000000000000000000" pitchFamily="2" charset="0"/>
              <a:ea typeface="Roboto" panose="02000000000000000000" pitchFamily="2" charset="0"/>
              <a:cs typeface="Roboto" panose="02000000000000000000" pitchFamily="2" charset="0"/>
            </a:endParaRPr>
          </a:p>
          <a:p>
            <a:pPr marL="355600" marR="775970" indent="-343535">
              <a:spcBef>
                <a:spcPts val="1015"/>
              </a:spcBef>
              <a:buFont typeface="Wingdings"/>
              <a:buChar char=""/>
              <a:tabLst>
                <a:tab pos="3556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Technical Issues: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The platform may experience slow loading times, crashes, or bugs that disrupt the learning experience.</a:t>
            </a:r>
            <a:endParaRPr sz="2400" dirty="0">
              <a:latin typeface="Roboto" panose="02000000000000000000" pitchFamily="2" charset="0"/>
              <a:ea typeface="Roboto" panose="02000000000000000000" pitchFamily="2" charset="0"/>
              <a:cs typeface="Roboto" panose="02000000000000000000" pitchFamily="2" charset="0"/>
            </a:endParaRPr>
          </a:p>
          <a:p>
            <a:pPr marL="355600" marR="464184" indent="-343535">
              <a:spcBef>
                <a:spcPts val="1000"/>
              </a:spcBef>
              <a:buFont typeface="Wingdings"/>
              <a:buChar char=""/>
              <a:tabLst>
                <a:tab pos="3556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 Limitations: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Some LMS platforms may have a limited selection of courses, restricting learners’ choices compared to larger platforms.</a:t>
            </a:r>
            <a:endParaRPr sz="2400" dirty="0">
              <a:latin typeface="Roboto" panose="02000000000000000000" pitchFamily="2" charset="0"/>
              <a:ea typeface="Roboto" panose="02000000000000000000" pitchFamily="2" charset="0"/>
              <a:cs typeface="Roboto" panose="02000000000000000000" pitchFamily="2" charset="0"/>
            </a:endParaRPr>
          </a:p>
          <a:p>
            <a:pPr marL="355600" marR="5080" indent="-343535">
              <a:spcBef>
                <a:spcPts val="1000"/>
              </a:spcBef>
              <a:buFont typeface="Wingdings"/>
              <a:buChar char=""/>
              <a:tabLst>
                <a:tab pos="3556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Accessibility Challenges: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Users may face issues accessing the platform on certain devices or in areas with poor internet connectivity.</a:t>
            </a:r>
          </a:p>
          <a:p>
            <a:pPr marL="355600" marR="5080" indent="-343535">
              <a:spcBef>
                <a:spcPts val="1000"/>
              </a:spcBef>
              <a:buFont typeface="Wingdings"/>
              <a:buChar char=""/>
              <a:tabLst>
                <a:tab pos="3556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User Engagement:</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Keeping learners motivated and engaged can be difficult, especially in self-paced courses without interactive elements.</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5870956" cy="939800"/>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Future</a:t>
            </a:r>
            <a:r>
              <a:rPr sz="6000" i="1" spc="-295" dirty="0">
                <a:solidFill>
                  <a:srgbClr val="1D2F63"/>
                </a:solidFill>
                <a:latin typeface="Roboto Cn"/>
                <a:cs typeface="Roboto Cn"/>
              </a:rPr>
              <a:t> </a:t>
            </a:r>
            <a:r>
              <a:rPr sz="6000" i="1" spc="-30" dirty="0">
                <a:solidFill>
                  <a:srgbClr val="1D2F63"/>
                </a:solidFill>
                <a:latin typeface="Roboto Cn"/>
                <a:cs typeface="Roboto Cn"/>
              </a:rPr>
              <a:t>Scope</a:t>
            </a:r>
            <a:endParaRPr sz="6000" dirty="0">
              <a:latin typeface="Roboto Cn"/>
              <a:cs typeface="Roboto C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Future</a:t>
            </a:r>
            <a:r>
              <a:rPr spc="30" dirty="0"/>
              <a:t> </a:t>
            </a:r>
            <a:r>
              <a:rPr spc="-10" dirty="0"/>
              <a:t>Scope</a:t>
            </a:r>
          </a:p>
        </p:txBody>
      </p:sp>
      <p:sp>
        <p:nvSpPr>
          <p:cNvPr id="14" name="object 1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15" name="object 15"/>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73</a:t>
            </a:r>
            <a:endParaRPr sz="1200">
              <a:latin typeface="Calibri"/>
              <a:cs typeface="Calibri"/>
            </a:endParaRPr>
          </a:p>
        </p:txBody>
      </p:sp>
      <p:sp>
        <p:nvSpPr>
          <p:cNvPr id="13" name="object 13"/>
          <p:cNvSpPr txBox="1"/>
          <p:nvPr/>
        </p:nvSpPr>
        <p:spPr>
          <a:xfrm>
            <a:off x="286004" y="979170"/>
            <a:ext cx="11601450" cy="4578946"/>
          </a:xfrm>
          <a:prstGeom prst="rect">
            <a:avLst/>
          </a:prstGeom>
        </p:spPr>
        <p:txBody>
          <a:bodyPr vert="horz" wrap="square" lIns="0" tIns="12700" rIns="0" bIns="0" rtlCol="0">
            <a:spAutoFit/>
          </a:bodyPr>
          <a:lstStyle/>
          <a:p>
            <a:pPr marL="393700" marR="7620" indent="-381635" algn="just">
              <a:lnSpc>
                <a:spcPct val="114999"/>
              </a:lnSpc>
              <a:spcBef>
                <a:spcPts val="100"/>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Real-Time Progress Tracking:</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Implementing features that allow learners and instructors to track progress in real-time, providing insights into completed modules, quiz scores, and overall performance.</a:t>
            </a:r>
            <a:endParaRPr lang="en-IN" sz="2400" dirty="0">
              <a:latin typeface="Roboto" panose="02000000000000000000" pitchFamily="2" charset="0"/>
              <a:ea typeface="Roboto" panose="02000000000000000000" pitchFamily="2" charset="0"/>
              <a:cs typeface="Roboto" panose="02000000000000000000" pitchFamily="2" charset="0"/>
            </a:endParaRPr>
          </a:p>
          <a:p>
            <a:pPr marL="393700" marR="5080" indent="-381635" algn="just">
              <a:lnSpc>
                <a:spcPct val="114999"/>
              </a:lnSpc>
              <a:spcBef>
                <a:spcPts val="2005"/>
              </a:spcBef>
              <a:buFont typeface="Wingdings"/>
              <a:buChar char=""/>
              <a:tabLst>
                <a:tab pos="393700"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Interactive Learning Tools: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Introducing AI chatbots, virtual tutors, and discussion forums to improve learner engagement and provide instant support.</a:t>
            </a:r>
            <a:endParaRPr lang="en-IN" sz="2400" dirty="0">
              <a:latin typeface="Roboto" panose="02000000000000000000" pitchFamily="2" charset="0"/>
              <a:ea typeface="Roboto" panose="02000000000000000000" pitchFamily="2" charset="0"/>
              <a:cs typeface="Roboto" panose="02000000000000000000" pitchFamily="2" charset="0"/>
            </a:endParaRPr>
          </a:p>
          <a:p>
            <a:pPr marL="393700" marR="6350" indent="-381635" algn="just">
              <a:lnSpc>
                <a:spcPct val="114999"/>
              </a:lnSpc>
              <a:spcBef>
                <a:spcPts val="2005"/>
              </a:spcBef>
              <a:buFont typeface="Wingdings"/>
              <a:buChar char=""/>
              <a:tabLst>
                <a:tab pos="393700" algn="l"/>
                <a:tab pos="469265" algn="l"/>
              </a:tabLst>
            </a:pPr>
            <a:r>
              <a:rPr sz="2400" dirty="0">
                <a:latin typeface="Roboto" panose="02000000000000000000" pitchFamily="2" charset="0"/>
                <a:ea typeface="Roboto" panose="02000000000000000000" pitchFamily="2" charset="0"/>
                <a:cs typeface="Roboto" panose="02000000000000000000" pitchFamily="2" charset="0"/>
              </a:rPr>
              <a:t>	</a:t>
            </a: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Gamification &amp; Certifications: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Adding gamification elements like leaderboards, badges, and completion certificates to boost motivation and encourage learning.</a:t>
            </a:r>
          </a:p>
          <a:p>
            <a:pPr marL="393700" marR="6350" indent="-381635" algn="just">
              <a:lnSpc>
                <a:spcPct val="114999"/>
              </a:lnSpc>
              <a:spcBef>
                <a:spcPts val="2005"/>
              </a:spcBef>
              <a:buFont typeface="Wingdings"/>
              <a:buChar char=""/>
              <a:tabLst>
                <a:tab pos="393700" algn="l"/>
                <a:tab pos="469265" algn="l"/>
              </a:tabLst>
            </a:pPr>
            <a:r>
              <a:rPr lang="en-IN" sz="24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Live Classes &amp; Webinars:</a:t>
            </a: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Enabling live video sessions, webinars, and virtual classrooms for a more interactive and engaging learning environment.</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5108956" cy="939800"/>
          </a:xfrm>
          <a:prstGeom prst="rect">
            <a:avLst/>
          </a:prstGeom>
        </p:spPr>
        <p:txBody>
          <a:bodyPr vert="horz" wrap="square" lIns="0" tIns="12700" rIns="0" bIns="0" rtlCol="0">
            <a:spAutoFit/>
          </a:bodyPr>
          <a:lstStyle/>
          <a:p>
            <a:pPr marL="12700">
              <a:lnSpc>
                <a:spcPct val="100000"/>
              </a:lnSpc>
              <a:spcBef>
                <a:spcPts val="100"/>
              </a:spcBef>
            </a:pPr>
            <a:r>
              <a:rPr sz="6000" i="1" spc="-40" dirty="0">
                <a:solidFill>
                  <a:srgbClr val="1D2F63"/>
                </a:solidFill>
                <a:latin typeface="Roboto Cn"/>
                <a:cs typeface="Roboto Cn"/>
              </a:rPr>
              <a:t>Conclusion</a:t>
            </a:r>
            <a:endParaRPr sz="6000" dirty="0">
              <a:latin typeface="Roboto Cn"/>
              <a:cs typeface="Roboto C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Conclusion</a:t>
            </a:r>
          </a:p>
        </p:txBody>
      </p:sp>
      <p:sp>
        <p:nvSpPr>
          <p:cNvPr id="14" name="object 1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15" name="object 15"/>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75</a:t>
            </a:r>
            <a:endParaRPr sz="1200">
              <a:latin typeface="Calibri"/>
              <a:cs typeface="Calibri"/>
            </a:endParaRPr>
          </a:p>
        </p:txBody>
      </p:sp>
      <p:sp>
        <p:nvSpPr>
          <p:cNvPr id="13" name="object 13"/>
          <p:cNvSpPr txBox="1"/>
          <p:nvPr/>
        </p:nvSpPr>
        <p:spPr>
          <a:xfrm>
            <a:off x="209804" y="971550"/>
            <a:ext cx="11676380" cy="1952458"/>
          </a:xfrm>
          <a:prstGeom prst="rect">
            <a:avLst/>
          </a:prstGeom>
        </p:spPr>
        <p:txBody>
          <a:bodyPr vert="horz" wrap="square" lIns="0" tIns="53975" rIns="0" bIns="0" rtlCol="0">
            <a:spAutoFit/>
          </a:bodyPr>
          <a:lstStyle/>
          <a:p>
            <a:pPr marL="355600" marR="5715" indent="-343535">
              <a:spcBef>
                <a:spcPts val="425"/>
              </a:spcBef>
              <a:buFont typeface="Wingdings"/>
              <a:buChar char=""/>
              <a:tabLst>
                <a:tab pos="355600" algn="l"/>
                <a:tab pos="1797050" algn="l"/>
                <a:tab pos="2846070" algn="l"/>
                <a:tab pos="4725035" algn="l"/>
                <a:tab pos="5017770" algn="l"/>
                <a:tab pos="6616700" algn="l"/>
                <a:tab pos="7814945" algn="l"/>
              </a:tabLst>
            </a:pP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An online Learning Management System (LMS) helps make learning easier and more accessible for people everywhere. It provides a structured way to take courses, track progress, and improve skills.</a:t>
            </a:r>
          </a:p>
          <a:p>
            <a:pPr marL="355600" marR="5715" indent="-343535">
              <a:spcBef>
                <a:spcPts val="425"/>
              </a:spcBef>
              <a:buFont typeface="Wingdings"/>
              <a:buChar char=""/>
              <a:tabLst>
                <a:tab pos="355600" algn="l"/>
                <a:tab pos="1797050" algn="l"/>
                <a:tab pos="2846070" algn="l"/>
                <a:tab pos="4725035" algn="l"/>
                <a:tab pos="5017770" algn="l"/>
                <a:tab pos="6616700" algn="l"/>
                <a:tab pos="7814945" algn="l"/>
              </a:tabLst>
            </a:pPr>
            <a:r>
              <a:rPr lang="en-IN"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 have created an LMS that offers useful features to support both learners and teachers. With future updates and new technologies.</a:t>
            </a:r>
            <a:endParaRPr sz="24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4727956" cy="939800"/>
          </a:xfrm>
          <a:prstGeom prst="rect">
            <a:avLst/>
          </a:prstGeom>
        </p:spPr>
        <p:txBody>
          <a:bodyPr vert="horz" wrap="square" lIns="0" tIns="12700" rIns="0" bIns="0" rtlCol="0">
            <a:spAutoFit/>
          </a:bodyPr>
          <a:lstStyle/>
          <a:p>
            <a:pPr marL="12700">
              <a:lnSpc>
                <a:spcPct val="100000"/>
              </a:lnSpc>
              <a:spcBef>
                <a:spcPts val="100"/>
              </a:spcBef>
            </a:pPr>
            <a:r>
              <a:rPr sz="6000" i="1" spc="-10" dirty="0">
                <a:solidFill>
                  <a:srgbClr val="1D2F63"/>
                </a:solidFill>
                <a:latin typeface="Roboto Cn"/>
                <a:cs typeface="Roboto Cn"/>
              </a:rPr>
              <a:t>Reference</a:t>
            </a:r>
            <a:endParaRPr sz="6000" dirty="0">
              <a:latin typeface="Roboto Cn"/>
              <a:cs typeface="Roboto C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718185"/>
            <a:chOff x="0" y="0"/>
            <a:chExt cx="12192000" cy="718185"/>
          </a:xfrm>
        </p:grpSpPr>
        <p:pic>
          <p:nvPicPr>
            <p:cNvPr id="3" name="object 3"/>
            <p:cNvPicPr/>
            <p:nvPr/>
          </p:nvPicPr>
          <p:blipFill>
            <a:blip r:embed="rId2" cstate="print"/>
            <a:stretch>
              <a:fillRect/>
            </a:stretch>
          </p:blipFill>
          <p:spPr>
            <a:xfrm>
              <a:off x="0" y="0"/>
              <a:ext cx="12192000" cy="711708"/>
            </a:xfrm>
            <a:prstGeom prst="rect">
              <a:avLst/>
            </a:prstGeom>
          </p:spPr>
        </p:pic>
        <p:sp>
          <p:nvSpPr>
            <p:cNvPr id="4" name="object 4"/>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grpSp>
      <p:sp>
        <p:nvSpPr>
          <p:cNvPr id="5" name="object 5"/>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6" name="object 6"/>
          <p:cNvPicPr/>
          <p:nvPr/>
        </p:nvPicPr>
        <p:blipFill>
          <a:blip r:embed="rId3" cstate="print"/>
          <a:stretch>
            <a:fillRect/>
          </a:stretch>
        </p:blipFill>
        <p:spPr>
          <a:xfrm>
            <a:off x="5448808" y="6677812"/>
            <a:ext cx="73025" cy="107950"/>
          </a:xfrm>
          <a:prstGeom prst="rect">
            <a:avLst/>
          </a:prstGeom>
        </p:spPr>
      </p:pic>
      <p:grpSp>
        <p:nvGrpSpPr>
          <p:cNvPr id="7" name="object 7"/>
          <p:cNvGrpSpPr/>
          <p:nvPr/>
        </p:nvGrpSpPr>
        <p:grpSpPr>
          <a:xfrm>
            <a:off x="10517123" y="5925311"/>
            <a:ext cx="1339850" cy="407034"/>
            <a:chOff x="10517123" y="5925311"/>
            <a:chExt cx="1339850" cy="407034"/>
          </a:xfrm>
        </p:grpSpPr>
        <p:pic>
          <p:nvPicPr>
            <p:cNvPr id="8" name="object 8"/>
            <p:cNvPicPr/>
            <p:nvPr/>
          </p:nvPicPr>
          <p:blipFill>
            <a:blip r:embed="rId4" cstate="print"/>
            <a:stretch>
              <a:fillRect/>
            </a:stretch>
          </p:blipFill>
          <p:spPr>
            <a:xfrm>
              <a:off x="10517123" y="5925311"/>
              <a:ext cx="1339596" cy="406908"/>
            </a:xfrm>
            <a:prstGeom prst="rect">
              <a:avLst/>
            </a:prstGeom>
          </p:spPr>
        </p:pic>
        <p:sp>
          <p:nvSpPr>
            <p:cNvPr id="9" name="object 9"/>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0" name="object 10"/>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sp>
        <p:nvSpPr>
          <p:cNvPr id="11" name="object 11"/>
          <p:cNvSpPr txBox="1">
            <a:spLocks noGrp="1"/>
          </p:cNvSpPr>
          <p:nvPr>
            <p:ph type="title"/>
          </p:nvPr>
        </p:nvSpPr>
        <p:spPr>
          <a:xfrm>
            <a:off x="203403" y="36398"/>
            <a:ext cx="6730797" cy="543864"/>
          </a:xfrm>
          <a:prstGeom prst="rect">
            <a:avLst/>
          </a:prstGeom>
        </p:spPr>
        <p:txBody>
          <a:bodyPr vert="horz" wrap="square" lIns="0" tIns="12065" rIns="0" bIns="0" rtlCol="0">
            <a:spAutoFit/>
          </a:bodyPr>
          <a:lstStyle/>
          <a:p>
            <a:pPr marL="12700">
              <a:lnSpc>
                <a:spcPct val="100000"/>
              </a:lnSpc>
              <a:spcBef>
                <a:spcPts val="95"/>
              </a:spcBef>
            </a:pPr>
            <a:r>
              <a:rPr dirty="0"/>
              <a:t>Problems</a:t>
            </a:r>
            <a:r>
              <a:rPr spc="155" dirty="0"/>
              <a:t> </a:t>
            </a:r>
            <a:r>
              <a:rPr dirty="0"/>
              <a:t>of</a:t>
            </a:r>
            <a:r>
              <a:rPr spc="120" dirty="0"/>
              <a:t> </a:t>
            </a:r>
            <a:r>
              <a:rPr dirty="0"/>
              <a:t>Existing</a:t>
            </a:r>
            <a:r>
              <a:rPr spc="135" dirty="0"/>
              <a:t> </a:t>
            </a:r>
            <a:r>
              <a:rPr spc="-10" dirty="0"/>
              <a:t>System</a:t>
            </a:r>
          </a:p>
        </p:txBody>
      </p:sp>
      <p:sp>
        <p:nvSpPr>
          <p:cNvPr id="13" name="object 13"/>
          <p:cNvSpPr txBox="1">
            <a:spLocks noGrp="1"/>
          </p:cNvSpPr>
          <p:nvPr>
            <p:ph type="ftr" sz="quarter" idx="5"/>
          </p:nvPr>
        </p:nvSpPr>
        <p:spPr>
          <a:xfrm>
            <a:off x="5507482" y="6631675"/>
            <a:ext cx="1582293" cy="185948"/>
          </a:xfrm>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15570">
              <a:lnSpc>
                <a:spcPts val="1240"/>
              </a:lnSpc>
            </a:pPr>
            <a:fld id="{81D60167-4931-47E6-BA6A-407CBD079E47}" type="slidenum">
              <a:rPr spc="-50" dirty="0"/>
              <a:t>7</a:t>
            </a:fld>
            <a:endParaRPr spc="-50" dirty="0"/>
          </a:p>
        </p:txBody>
      </p:sp>
      <p:sp>
        <p:nvSpPr>
          <p:cNvPr id="12" name="object 12"/>
          <p:cNvSpPr txBox="1"/>
          <p:nvPr/>
        </p:nvSpPr>
        <p:spPr>
          <a:xfrm>
            <a:off x="209804" y="1014221"/>
            <a:ext cx="11678920" cy="2953244"/>
          </a:xfrm>
          <a:prstGeom prst="rect">
            <a:avLst/>
          </a:prstGeom>
        </p:spPr>
        <p:txBody>
          <a:bodyPr vert="horz" wrap="square" lIns="0" tIns="13335" rIns="0" bIns="0" rtlCol="0">
            <a:spAutoFit/>
          </a:bodyPr>
          <a:lstStyle/>
          <a:p>
            <a:pPr marL="355600" indent="-342900">
              <a:lnSpc>
                <a:spcPct val="100000"/>
              </a:lnSpc>
              <a:spcBef>
                <a:spcPts val="105"/>
              </a:spcBef>
              <a:buSzPct val="120000"/>
              <a:buFont typeface="Wingdings"/>
              <a:buChar char=""/>
              <a:tabLst>
                <a:tab pos="355600" algn="l"/>
              </a:tabLst>
            </a:pPr>
            <a:r>
              <a:rPr lang="en-US" sz="2000" b="1" spc="-10" dirty="0">
                <a:latin typeface="Roboto"/>
                <a:cs typeface="Roboto"/>
              </a:rPr>
              <a:t>Poor Communication</a:t>
            </a:r>
            <a:r>
              <a:rPr sz="2000" b="1" spc="-10" dirty="0">
                <a:latin typeface="Roboto"/>
                <a:cs typeface="Roboto"/>
              </a:rPr>
              <a:t>:</a:t>
            </a:r>
            <a:endParaRPr sz="2000" dirty="0">
              <a:latin typeface="Roboto"/>
              <a:cs typeface="Roboto"/>
            </a:endParaRPr>
          </a:p>
          <a:p>
            <a:pPr marL="812800" marR="6985" lvl="1" indent="-342900">
              <a:lnSpc>
                <a:spcPct val="107000"/>
              </a:lnSpc>
              <a:spcBef>
                <a:spcPts val="1295"/>
              </a:spcBef>
              <a:buSzPct val="50000"/>
              <a:buFont typeface="Wingdings"/>
              <a:buChar char=""/>
              <a:tabLst>
                <a:tab pos="8128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Limited interaction between students and instructors reduces engagement and support.</a:t>
            </a:r>
            <a:endParaRPr sz="2000" dirty="0">
              <a:latin typeface="Roboto" panose="02000000000000000000" pitchFamily="2" charset="0"/>
              <a:ea typeface="Roboto" panose="02000000000000000000" pitchFamily="2" charset="0"/>
              <a:cs typeface="Roboto" panose="02000000000000000000" pitchFamily="2" charset="0"/>
            </a:endParaRPr>
          </a:p>
          <a:p>
            <a:pPr marL="419734" indent="-407034">
              <a:lnSpc>
                <a:spcPct val="100000"/>
              </a:lnSpc>
              <a:spcBef>
                <a:spcPts val="1970"/>
              </a:spcBef>
              <a:buSzPct val="120000"/>
              <a:buFont typeface="Wingdings"/>
              <a:buChar char=""/>
              <a:tabLst>
                <a:tab pos="419734" algn="l"/>
              </a:tabLst>
            </a:pPr>
            <a:r>
              <a:rPr lang="en-IN" sz="2000" b="1" dirty="0">
                <a:latin typeface="Roboto"/>
                <a:cs typeface="Roboto"/>
              </a:rPr>
              <a:t>Security Concerns</a:t>
            </a:r>
            <a:r>
              <a:rPr sz="2000" b="1" spc="-10" dirty="0">
                <a:latin typeface="Roboto"/>
                <a:cs typeface="Roboto"/>
              </a:rPr>
              <a:t>:</a:t>
            </a:r>
            <a:endParaRPr sz="2000" dirty="0">
              <a:latin typeface="Roboto"/>
              <a:cs typeface="Roboto"/>
            </a:endParaRPr>
          </a:p>
          <a:p>
            <a:pPr marL="812800" marR="6350" lvl="1" indent="-342900">
              <a:lnSpc>
                <a:spcPct val="107000"/>
              </a:lnSpc>
              <a:spcBef>
                <a:spcPts val="1305"/>
              </a:spcBef>
              <a:buSzPct val="50000"/>
              <a:buFont typeface="Wingdings"/>
              <a:buChar char=""/>
              <a:tabLst>
                <a:tab pos="8128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Some systems may have weak security measures, risking unauthorized access to student data.</a:t>
            </a:r>
            <a:endParaRPr lang="en-IN" sz="2000" dirty="0">
              <a:latin typeface="Roboto"/>
              <a:cs typeface="Roboto"/>
            </a:endParaRPr>
          </a:p>
          <a:p>
            <a:pPr marL="425450" indent="-412750">
              <a:lnSpc>
                <a:spcPct val="100000"/>
              </a:lnSpc>
              <a:spcBef>
                <a:spcPts val="1964"/>
              </a:spcBef>
              <a:buSzPct val="109090"/>
              <a:buFont typeface="Wingdings"/>
              <a:buChar char=""/>
              <a:tabLst>
                <a:tab pos="425450" algn="l"/>
              </a:tabLst>
            </a:pPr>
            <a:r>
              <a:rPr lang="en-IN" sz="2200" b="1" spc="-10" dirty="0">
                <a:latin typeface="Roboto"/>
                <a:cs typeface="Roboto"/>
              </a:rPr>
              <a:t>No Feedback System:</a:t>
            </a:r>
            <a:endParaRPr lang="en-IN" sz="2200" dirty="0">
              <a:latin typeface="Roboto"/>
              <a:cs typeface="Roboto"/>
            </a:endParaRPr>
          </a:p>
          <a:p>
            <a:pPr marL="812800" marR="5080" lvl="1" indent="-342900">
              <a:lnSpc>
                <a:spcPct val="107000"/>
              </a:lnSpc>
              <a:spcBef>
                <a:spcPts val="1315"/>
              </a:spcBef>
              <a:buSzPct val="50000"/>
              <a:buFont typeface="Wingdings"/>
              <a:buChar char=""/>
              <a:tabLst>
                <a:tab pos="812800" algn="l"/>
              </a:tabLst>
            </a:pP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Students cannot see reviews or feedback from others, making it hard to evaluate course quality.</a:t>
            </a:r>
            <a:endParaRPr sz="20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Reference</a:t>
            </a:r>
          </a:p>
        </p:txBody>
      </p:sp>
      <p:sp>
        <p:nvSpPr>
          <p:cNvPr id="14" name="object 1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15" name="object 15"/>
          <p:cNvSpPr txBox="1"/>
          <p:nvPr/>
        </p:nvSpPr>
        <p:spPr>
          <a:xfrm>
            <a:off x="11094211" y="6657847"/>
            <a:ext cx="180975" cy="177800"/>
          </a:xfrm>
          <a:prstGeom prst="rect">
            <a:avLst/>
          </a:prstGeom>
        </p:spPr>
        <p:txBody>
          <a:bodyPr vert="horz" wrap="square" lIns="0" tIns="0" rIns="0" bIns="0" rtlCol="0">
            <a:spAutoFit/>
          </a:bodyPr>
          <a:lstStyle/>
          <a:p>
            <a:pPr marL="12700">
              <a:lnSpc>
                <a:spcPts val="1240"/>
              </a:lnSpc>
            </a:pPr>
            <a:r>
              <a:rPr sz="1200" b="1" spc="-25" dirty="0">
                <a:solidFill>
                  <a:srgbClr val="181818"/>
                </a:solidFill>
                <a:latin typeface="Calibri"/>
                <a:cs typeface="Calibri"/>
              </a:rPr>
              <a:t>77</a:t>
            </a:r>
            <a:endParaRPr sz="1200">
              <a:latin typeface="Calibri"/>
              <a:cs typeface="Calibri"/>
            </a:endParaRPr>
          </a:p>
        </p:txBody>
      </p:sp>
      <p:sp>
        <p:nvSpPr>
          <p:cNvPr id="13" name="object 13"/>
          <p:cNvSpPr txBox="1"/>
          <p:nvPr/>
        </p:nvSpPr>
        <p:spPr>
          <a:xfrm>
            <a:off x="209804" y="1034034"/>
            <a:ext cx="3215640" cy="2415540"/>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Font typeface="Wingdings"/>
              <a:buChar char=""/>
              <a:tabLst>
                <a:tab pos="355600" algn="l"/>
              </a:tabLst>
            </a:pPr>
            <a:r>
              <a:rPr sz="2400" u="heavy" spc="-10" dirty="0">
                <a:solidFill>
                  <a:srgbClr val="0462C1"/>
                </a:solidFill>
                <a:uFill>
                  <a:solidFill>
                    <a:srgbClr val="0462C1"/>
                  </a:solidFill>
                </a:uFill>
                <a:latin typeface="Times New Roman"/>
                <a:cs typeface="Times New Roman"/>
                <a:hlinkClick r:id="rId5"/>
              </a:rPr>
              <a:t>www.w3schools.com</a:t>
            </a:r>
            <a:endParaRPr sz="2400">
              <a:latin typeface="Times New Roman"/>
              <a:cs typeface="Times New Roman"/>
            </a:endParaRPr>
          </a:p>
          <a:p>
            <a:pPr marL="355600" indent="-342900">
              <a:lnSpc>
                <a:spcPct val="100000"/>
              </a:lnSpc>
              <a:spcBef>
                <a:spcPts val="2435"/>
              </a:spcBef>
              <a:buClr>
                <a:srgbClr val="000000"/>
              </a:buClr>
              <a:buFont typeface="Wingdings"/>
              <a:buChar char=""/>
              <a:tabLst>
                <a:tab pos="355600" algn="l"/>
              </a:tabLst>
            </a:pPr>
            <a:r>
              <a:rPr sz="2400" u="heavy" spc="-10" dirty="0">
                <a:solidFill>
                  <a:srgbClr val="0462C1"/>
                </a:solidFill>
                <a:uFill>
                  <a:solidFill>
                    <a:srgbClr val="0462C1"/>
                  </a:solidFill>
                </a:uFill>
                <a:latin typeface="Times New Roman"/>
                <a:cs typeface="Times New Roman"/>
                <a:hlinkClick r:id="rId6"/>
              </a:rPr>
              <a:t>www.javatpoint.com</a:t>
            </a:r>
            <a:endParaRPr sz="2400">
              <a:latin typeface="Times New Roman"/>
              <a:cs typeface="Times New Roman"/>
            </a:endParaRPr>
          </a:p>
          <a:p>
            <a:pPr marL="355600" indent="-342900">
              <a:lnSpc>
                <a:spcPct val="100000"/>
              </a:lnSpc>
              <a:spcBef>
                <a:spcPts val="2435"/>
              </a:spcBef>
              <a:buClr>
                <a:srgbClr val="000000"/>
              </a:buClr>
              <a:buFont typeface="Wingdings"/>
              <a:buChar char=""/>
              <a:tabLst>
                <a:tab pos="355600" algn="l"/>
              </a:tabLst>
            </a:pPr>
            <a:r>
              <a:rPr sz="2400" u="heavy" spc="-10" dirty="0">
                <a:solidFill>
                  <a:srgbClr val="0462C1"/>
                </a:solidFill>
                <a:uFill>
                  <a:solidFill>
                    <a:srgbClr val="0462C1"/>
                  </a:solidFill>
                </a:uFill>
                <a:latin typeface="Times New Roman"/>
                <a:cs typeface="Times New Roman"/>
                <a:hlinkClick r:id="rId7"/>
              </a:rPr>
              <a:t>www.stackflow.com</a:t>
            </a:r>
            <a:endParaRPr sz="2400">
              <a:latin typeface="Times New Roman"/>
              <a:cs typeface="Times New Roman"/>
            </a:endParaRPr>
          </a:p>
          <a:p>
            <a:pPr marL="355600" indent="-342900">
              <a:lnSpc>
                <a:spcPct val="100000"/>
              </a:lnSpc>
              <a:spcBef>
                <a:spcPts val="2425"/>
              </a:spcBef>
              <a:buClr>
                <a:srgbClr val="000000"/>
              </a:buClr>
              <a:buFont typeface="Wingdings"/>
              <a:buChar char=""/>
              <a:tabLst>
                <a:tab pos="355600" algn="l"/>
              </a:tabLst>
            </a:pPr>
            <a:r>
              <a:rPr sz="2400" u="heavy" spc="-10" dirty="0">
                <a:solidFill>
                  <a:srgbClr val="006FC0"/>
                </a:solidFill>
                <a:uFill>
                  <a:solidFill>
                    <a:srgbClr val="006FC0"/>
                  </a:solidFill>
                </a:uFill>
                <a:latin typeface="Times New Roman"/>
                <a:cs typeface="Times New Roman"/>
                <a:hlinkClick r:id="rId8"/>
              </a:rPr>
              <a:t>www.tutorialpoint.com</a:t>
            </a:r>
            <a:endParaRPr sz="2400">
              <a:latin typeface="Times New Roman"/>
              <a:cs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10413492" y="0"/>
              <a:ext cx="1778507" cy="2991611"/>
            </a:xfrm>
            <a:prstGeom prst="rect">
              <a:avLst/>
            </a:prstGeom>
          </p:spPr>
        </p:pic>
        <p:pic>
          <p:nvPicPr>
            <p:cNvPr id="5" name="object 5"/>
            <p:cNvPicPr/>
            <p:nvPr/>
          </p:nvPicPr>
          <p:blipFill>
            <a:blip r:embed="rId4" cstate="print"/>
            <a:stretch>
              <a:fillRect/>
            </a:stretch>
          </p:blipFill>
          <p:spPr>
            <a:xfrm>
              <a:off x="0" y="400811"/>
              <a:ext cx="544067" cy="772668"/>
            </a:xfrm>
            <a:prstGeom prst="rect">
              <a:avLst/>
            </a:prstGeom>
          </p:spPr>
        </p:pic>
        <p:pic>
          <p:nvPicPr>
            <p:cNvPr id="6" name="object 6"/>
            <p:cNvPicPr/>
            <p:nvPr/>
          </p:nvPicPr>
          <p:blipFill>
            <a:blip r:embed="rId5" cstate="print"/>
            <a:stretch>
              <a:fillRect/>
            </a:stretch>
          </p:blipFill>
          <p:spPr>
            <a:xfrm>
              <a:off x="0" y="5905500"/>
              <a:ext cx="1901952" cy="952499"/>
            </a:xfrm>
            <a:prstGeom prst="rect">
              <a:avLst/>
            </a:prstGeom>
          </p:spPr>
        </p:pic>
      </p:grpSp>
      <p:sp>
        <p:nvSpPr>
          <p:cNvPr id="7" name="object 7"/>
          <p:cNvSpPr txBox="1">
            <a:spLocks noGrp="1"/>
          </p:cNvSpPr>
          <p:nvPr>
            <p:ph type="title"/>
          </p:nvPr>
        </p:nvSpPr>
        <p:spPr>
          <a:xfrm>
            <a:off x="910844" y="3109086"/>
            <a:ext cx="7699756" cy="1366520"/>
          </a:xfrm>
          <a:prstGeom prst="rect">
            <a:avLst/>
          </a:prstGeom>
        </p:spPr>
        <p:txBody>
          <a:bodyPr vert="horz" wrap="square" lIns="0" tIns="12065" rIns="0" bIns="0" rtlCol="0">
            <a:spAutoFit/>
          </a:bodyPr>
          <a:lstStyle/>
          <a:p>
            <a:pPr marL="12700">
              <a:lnSpc>
                <a:spcPct val="100000"/>
              </a:lnSpc>
              <a:spcBef>
                <a:spcPts val="95"/>
              </a:spcBef>
            </a:pPr>
            <a:r>
              <a:rPr sz="8800" i="1" dirty="0">
                <a:solidFill>
                  <a:srgbClr val="1D2F63"/>
                </a:solidFill>
                <a:latin typeface="Roboto Cn"/>
                <a:cs typeface="Roboto Cn"/>
              </a:rPr>
              <a:t>Thank</a:t>
            </a:r>
            <a:r>
              <a:rPr sz="8800" i="1" spc="-150" dirty="0">
                <a:solidFill>
                  <a:srgbClr val="1D2F63"/>
                </a:solidFill>
                <a:latin typeface="Roboto Cn"/>
                <a:cs typeface="Roboto Cn"/>
              </a:rPr>
              <a:t> </a:t>
            </a:r>
            <a:r>
              <a:rPr sz="8800" i="1" spc="-145" dirty="0">
                <a:solidFill>
                  <a:srgbClr val="1D2F63"/>
                </a:solidFill>
                <a:latin typeface="Roboto Cn"/>
                <a:cs typeface="Roboto Cn"/>
              </a:rPr>
              <a:t>You</a:t>
            </a:r>
            <a:endParaRPr sz="8800" dirty="0">
              <a:latin typeface="Roboto Cn"/>
              <a:cs typeface="Roboto C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3492" y="0"/>
            <a:ext cx="1778507" cy="2355894"/>
          </a:xfrm>
          <a:prstGeom prst="rect">
            <a:avLst/>
          </a:prstGeom>
        </p:spPr>
      </p:pic>
      <p:pic>
        <p:nvPicPr>
          <p:cNvPr id="3" name="object 3"/>
          <p:cNvPicPr/>
          <p:nvPr/>
        </p:nvPicPr>
        <p:blipFill>
          <a:blip r:embed="rId3" cstate="print"/>
          <a:stretch>
            <a:fillRect/>
          </a:stretch>
        </p:blipFill>
        <p:spPr>
          <a:xfrm>
            <a:off x="0" y="508819"/>
            <a:ext cx="419471" cy="473570"/>
          </a:xfrm>
          <a:prstGeom prst="rect">
            <a:avLst/>
          </a:prstGeom>
        </p:spPr>
      </p:pic>
      <p:pic>
        <p:nvPicPr>
          <p:cNvPr id="4" name="object 4"/>
          <p:cNvPicPr/>
          <p:nvPr/>
        </p:nvPicPr>
        <p:blipFill>
          <a:blip r:embed="rId4" cstate="print"/>
          <a:stretch>
            <a:fillRect/>
          </a:stretch>
        </p:blipFill>
        <p:spPr>
          <a:xfrm>
            <a:off x="0" y="5905500"/>
            <a:ext cx="1901952" cy="952499"/>
          </a:xfrm>
          <a:prstGeom prst="rect">
            <a:avLst/>
          </a:prstGeom>
        </p:spPr>
      </p:pic>
      <p:sp>
        <p:nvSpPr>
          <p:cNvPr id="5" name="object 5"/>
          <p:cNvSpPr txBox="1">
            <a:spLocks noGrp="1"/>
          </p:cNvSpPr>
          <p:nvPr>
            <p:ph type="title"/>
          </p:nvPr>
        </p:nvSpPr>
        <p:spPr>
          <a:xfrm>
            <a:off x="910844" y="3552570"/>
            <a:ext cx="8156956" cy="936154"/>
          </a:xfrm>
          <a:prstGeom prst="rect">
            <a:avLst/>
          </a:prstGeom>
        </p:spPr>
        <p:txBody>
          <a:bodyPr vert="horz" wrap="square" lIns="0" tIns="12700" rIns="0" bIns="0" rtlCol="0">
            <a:spAutoFit/>
          </a:bodyPr>
          <a:lstStyle/>
          <a:p>
            <a:pPr marL="12700">
              <a:lnSpc>
                <a:spcPct val="100000"/>
              </a:lnSpc>
              <a:spcBef>
                <a:spcPts val="100"/>
              </a:spcBef>
            </a:pPr>
            <a:r>
              <a:rPr sz="6000" i="1" dirty="0">
                <a:solidFill>
                  <a:srgbClr val="1D2F63"/>
                </a:solidFill>
                <a:latin typeface="Roboto Cn"/>
                <a:cs typeface="Roboto Cn"/>
              </a:rPr>
              <a:t>Scope</a:t>
            </a:r>
            <a:r>
              <a:rPr sz="6000" i="1" spc="-170" dirty="0">
                <a:solidFill>
                  <a:srgbClr val="1D2F63"/>
                </a:solidFill>
                <a:latin typeface="Roboto Cn"/>
                <a:cs typeface="Roboto Cn"/>
              </a:rPr>
              <a:t> </a:t>
            </a:r>
            <a:r>
              <a:rPr sz="6000" i="1" spc="-290" dirty="0">
                <a:solidFill>
                  <a:srgbClr val="1D2F63"/>
                </a:solidFill>
                <a:latin typeface="Roboto Cn"/>
                <a:cs typeface="Roboto Cn"/>
              </a:rPr>
              <a:t>&amp;</a:t>
            </a:r>
            <a:r>
              <a:rPr sz="6000" i="1" spc="-40" dirty="0">
                <a:solidFill>
                  <a:srgbClr val="1D2F63"/>
                </a:solidFill>
                <a:latin typeface="Roboto Cn"/>
                <a:cs typeface="Roboto Cn"/>
              </a:rPr>
              <a:t> </a:t>
            </a:r>
            <a:r>
              <a:rPr lang="en-US" sz="6000" i="1" spc="-10" dirty="0">
                <a:solidFill>
                  <a:srgbClr val="1D2F63"/>
                </a:solidFill>
              </a:rPr>
              <a:t>A</a:t>
            </a:r>
            <a:r>
              <a:rPr sz="6000" i="1" spc="-10" dirty="0">
                <a:solidFill>
                  <a:srgbClr val="1D2F63"/>
                </a:solidFill>
                <a:latin typeface="Roboto Cn"/>
                <a:cs typeface="Roboto Cn"/>
              </a:rPr>
              <a:t>dvantage</a:t>
            </a:r>
            <a:endParaRPr sz="6000" dirty="0">
              <a:latin typeface="Roboto Cn"/>
              <a:cs typeface="Roboto C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600443"/>
            <a:ext cx="12192000" cy="257810"/>
            <a:chOff x="0" y="6600443"/>
            <a:chExt cx="12192000" cy="257810"/>
          </a:xfrm>
        </p:grpSpPr>
        <p:sp>
          <p:nvSpPr>
            <p:cNvPr id="3" name="object 3"/>
            <p:cNvSpPr/>
            <p:nvPr/>
          </p:nvSpPr>
          <p:spPr>
            <a:xfrm>
              <a:off x="0" y="6600443"/>
              <a:ext cx="12192000" cy="12700"/>
            </a:xfrm>
            <a:custGeom>
              <a:avLst/>
              <a:gdLst/>
              <a:ahLst/>
              <a:cxnLst/>
              <a:rect l="l" t="t" r="r" b="b"/>
              <a:pathLst>
                <a:path w="12192000" h="12700">
                  <a:moveTo>
                    <a:pt x="0" y="12191"/>
                  </a:moveTo>
                  <a:lnTo>
                    <a:pt x="12192000" y="12191"/>
                  </a:lnTo>
                  <a:lnTo>
                    <a:pt x="12192000" y="0"/>
                  </a:lnTo>
                  <a:lnTo>
                    <a:pt x="0" y="0"/>
                  </a:lnTo>
                  <a:lnTo>
                    <a:pt x="0" y="12191"/>
                  </a:lnTo>
                  <a:close/>
                </a:path>
              </a:pathLst>
            </a:custGeom>
            <a:solidFill>
              <a:srgbClr val="BEBEBE"/>
            </a:solidFill>
          </p:spPr>
          <p:txBody>
            <a:bodyPr wrap="square" lIns="0" tIns="0" rIns="0" bIns="0" rtlCol="0"/>
            <a:lstStyle/>
            <a:p>
              <a:endParaRPr/>
            </a:p>
          </p:txBody>
        </p:sp>
        <p:pic>
          <p:nvPicPr>
            <p:cNvPr id="4" name="object 4"/>
            <p:cNvPicPr/>
            <p:nvPr/>
          </p:nvPicPr>
          <p:blipFill>
            <a:blip r:embed="rId2" cstate="print"/>
            <a:stretch>
              <a:fillRect/>
            </a:stretch>
          </p:blipFill>
          <p:spPr>
            <a:xfrm>
              <a:off x="5448808" y="6677812"/>
              <a:ext cx="73025" cy="107950"/>
            </a:xfrm>
            <a:prstGeom prst="rect">
              <a:avLst/>
            </a:prstGeom>
          </p:spPr>
        </p:pic>
      </p:grpSp>
      <p:grpSp>
        <p:nvGrpSpPr>
          <p:cNvPr id="5" name="object 5"/>
          <p:cNvGrpSpPr/>
          <p:nvPr/>
        </p:nvGrpSpPr>
        <p:grpSpPr>
          <a:xfrm>
            <a:off x="0" y="0"/>
            <a:ext cx="12192000" cy="718185"/>
            <a:chOff x="0" y="0"/>
            <a:chExt cx="12192000" cy="718185"/>
          </a:xfrm>
        </p:grpSpPr>
        <p:pic>
          <p:nvPicPr>
            <p:cNvPr id="6" name="object 6"/>
            <p:cNvPicPr/>
            <p:nvPr/>
          </p:nvPicPr>
          <p:blipFill>
            <a:blip r:embed="rId3" cstate="print"/>
            <a:stretch>
              <a:fillRect/>
            </a:stretch>
          </p:blipFill>
          <p:spPr>
            <a:xfrm>
              <a:off x="0" y="0"/>
              <a:ext cx="12192000" cy="711708"/>
            </a:xfrm>
            <a:prstGeom prst="rect">
              <a:avLst/>
            </a:prstGeom>
          </p:spPr>
        </p:pic>
        <p:sp>
          <p:nvSpPr>
            <p:cNvPr id="7" name="object 7"/>
            <p:cNvSpPr/>
            <p:nvPr/>
          </p:nvSpPr>
          <p:spPr>
            <a:xfrm>
              <a:off x="0" y="705612"/>
              <a:ext cx="12192000" cy="12700"/>
            </a:xfrm>
            <a:custGeom>
              <a:avLst/>
              <a:gdLst/>
              <a:ahLst/>
              <a:cxnLst/>
              <a:rect l="l" t="t" r="r" b="b"/>
              <a:pathLst>
                <a:path w="12192000" h="12700">
                  <a:moveTo>
                    <a:pt x="0" y="12192"/>
                  </a:moveTo>
                  <a:lnTo>
                    <a:pt x="12192000" y="12192"/>
                  </a:lnTo>
                  <a:lnTo>
                    <a:pt x="12192000" y="0"/>
                  </a:lnTo>
                  <a:lnTo>
                    <a:pt x="0" y="0"/>
                  </a:lnTo>
                  <a:lnTo>
                    <a:pt x="0" y="12192"/>
                  </a:lnTo>
                  <a:close/>
                </a:path>
              </a:pathLst>
            </a:custGeom>
            <a:solidFill>
              <a:srgbClr val="D7D7D7"/>
            </a:solidFill>
          </p:spPr>
          <p:txBody>
            <a:bodyPr wrap="square" lIns="0" tIns="0" rIns="0" bIns="0" rtlCol="0"/>
            <a:lstStyle/>
            <a:p>
              <a:endParaRPr/>
            </a:p>
          </p:txBody>
        </p:sp>
        <p:sp>
          <p:nvSpPr>
            <p:cNvPr id="8" name="object 8"/>
            <p:cNvSpPr/>
            <p:nvPr/>
          </p:nvSpPr>
          <p:spPr>
            <a:xfrm>
              <a:off x="0" y="0"/>
              <a:ext cx="12192000" cy="711835"/>
            </a:xfrm>
            <a:custGeom>
              <a:avLst/>
              <a:gdLst/>
              <a:ahLst/>
              <a:cxnLst/>
              <a:rect l="l" t="t" r="r" b="b"/>
              <a:pathLst>
                <a:path w="12192000" h="711835">
                  <a:moveTo>
                    <a:pt x="12192000" y="0"/>
                  </a:moveTo>
                  <a:lnTo>
                    <a:pt x="0" y="0"/>
                  </a:lnTo>
                  <a:lnTo>
                    <a:pt x="0" y="711708"/>
                  </a:lnTo>
                  <a:lnTo>
                    <a:pt x="12192000" y="711708"/>
                  </a:lnTo>
                  <a:lnTo>
                    <a:pt x="12192000" y="0"/>
                  </a:lnTo>
                  <a:close/>
                </a:path>
              </a:pathLst>
            </a:custGeom>
            <a:solidFill>
              <a:srgbClr val="C0C0C0">
                <a:alpha val="49803"/>
              </a:srgbClr>
            </a:solidFill>
          </p:spPr>
          <p:txBody>
            <a:bodyPr wrap="square" lIns="0" tIns="0" rIns="0" bIns="0" rtlCol="0"/>
            <a:lstStyle/>
            <a:p>
              <a:endParaRPr/>
            </a:p>
          </p:txBody>
        </p:sp>
      </p:grpSp>
      <p:grpSp>
        <p:nvGrpSpPr>
          <p:cNvPr id="9" name="object 9"/>
          <p:cNvGrpSpPr/>
          <p:nvPr/>
        </p:nvGrpSpPr>
        <p:grpSpPr>
          <a:xfrm>
            <a:off x="10517123" y="5925311"/>
            <a:ext cx="1339850" cy="407034"/>
            <a:chOff x="10517123" y="5925311"/>
            <a:chExt cx="1339850" cy="407034"/>
          </a:xfrm>
        </p:grpSpPr>
        <p:pic>
          <p:nvPicPr>
            <p:cNvPr id="10" name="object 10"/>
            <p:cNvPicPr/>
            <p:nvPr/>
          </p:nvPicPr>
          <p:blipFill>
            <a:blip r:embed="rId4" cstate="print"/>
            <a:stretch>
              <a:fillRect/>
            </a:stretch>
          </p:blipFill>
          <p:spPr>
            <a:xfrm>
              <a:off x="10517123" y="5925311"/>
              <a:ext cx="1339596" cy="406908"/>
            </a:xfrm>
            <a:prstGeom prst="rect">
              <a:avLst/>
            </a:prstGeom>
          </p:spPr>
        </p:pic>
        <p:sp>
          <p:nvSpPr>
            <p:cNvPr id="11" name="object 11"/>
            <p:cNvSpPr/>
            <p:nvPr/>
          </p:nvSpPr>
          <p:spPr>
            <a:xfrm>
              <a:off x="10517123" y="5925311"/>
              <a:ext cx="1339850" cy="407034"/>
            </a:xfrm>
            <a:custGeom>
              <a:avLst/>
              <a:gdLst/>
              <a:ahLst/>
              <a:cxnLst/>
              <a:rect l="l" t="t" r="r" b="b"/>
              <a:pathLst>
                <a:path w="1339850" h="407035">
                  <a:moveTo>
                    <a:pt x="1339596" y="0"/>
                  </a:moveTo>
                  <a:lnTo>
                    <a:pt x="0" y="0"/>
                  </a:lnTo>
                  <a:lnTo>
                    <a:pt x="0" y="406908"/>
                  </a:lnTo>
                  <a:lnTo>
                    <a:pt x="1339596" y="406908"/>
                  </a:lnTo>
                  <a:lnTo>
                    <a:pt x="1339596" y="0"/>
                  </a:lnTo>
                  <a:close/>
                </a:path>
              </a:pathLst>
            </a:custGeom>
            <a:solidFill>
              <a:srgbClr val="FFFFFF">
                <a:alpha val="59999"/>
              </a:srgbClr>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Scope</a:t>
            </a:r>
            <a:r>
              <a:rPr spc="30" dirty="0"/>
              <a:t> </a:t>
            </a:r>
            <a:r>
              <a:rPr dirty="0"/>
              <a:t>&amp;</a:t>
            </a:r>
            <a:r>
              <a:rPr spc="20" dirty="0"/>
              <a:t> </a:t>
            </a:r>
            <a:r>
              <a:rPr spc="-10" dirty="0"/>
              <a:t>Advantage</a:t>
            </a:r>
          </a:p>
        </p:txBody>
      </p:sp>
      <p:sp>
        <p:nvSpPr>
          <p:cNvPr id="14" name="object 1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95" dirty="0"/>
              <a:t>2104CS600</a:t>
            </a:r>
            <a:r>
              <a:rPr spc="65" dirty="0"/>
              <a:t> </a:t>
            </a:r>
            <a:r>
              <a:rPr spc="-50" dirty="0"/>
              <a:t>(Project)</a:t>
            </a:r>
          </a:p>
        </p:txBody>
      </p:sp>
      <p:sp>
        <p:nvSpPr>
          <p:cNvPr id="15" name="object 15"/>
          <p:cNvSpPr txBox="1"/>
          <p:nvPr/>
        </p:nvSpPr>
        <p:spPr>
          <a:xfrm>
            <a:off x="11171935" y="6657847"/>
            <a:ext cx="102870" cy="177800"/>
          </a:xfrm>
          <a:prstGeom prst="rect">
            <a:avLst/>
          </a:prstGeom>
        </p:spPr>
        <p:txBody>
          <a:bodyPr vert="horz" wrap="square" lIns="0" tIns="0" rIns="0" bIns="0" rtlCol="0">
            <a:spAutoFit/>
          </a:bodyPr>
          <a:lstStyle/>
          <a:p>
            <a:pPr marL="12700">
              <a:lnSpc>
                <a:spcPts val="1240"/>
              </a:lnSpc>
            </a:pPr>
            <a:r>
              <a:rPr sz="1200" b="1" spc="-50" dirty="0">
                <a:solidFill>
                  <a:srgbClr val="181818"/>
                </a:solidFill>
                <a:latin typeface="Calibri"/>
                <a:cs typeface="Calibri"/>
              </a:rPr>
              <a:t>9</a:t>
            </a:r>
            <a:endParaRPr sz="1200">
              <a:latin typeface="Calibri"/>
              <a:cs typeface="Calibri"/>
            </a:endParaRPr>
          </a:p>
        </p:txBody>
      </p:sp>
      <p:sp>
        <p:nvSpPr>
          <p:cNvPr id="13" name="object 13"/>
          <p:cNvSpPr txBox="1"/>
          <p:nvPr/>
        </p:nvSpPr>
        <p:spPr>
          <a:xfrm>
            <a:off x="286004" y="1011174"/>
            <a:ext cx="11561445" cy="3411831"/>
          </a:xfrm>
          <a:prstGeom prst="rect">
            <a:avLst/>
          </a:prstGeom>
        </p:spPr>
        <p:txBody>
          <a:bodyPr vert="horz" wrap="square" lIns="0" tIns="13335" rIns="0" bIns="0" rtlCol="0">
            <a:spAutoFit/>
          </a:bodyPr>
          <a:lstStyle/>
          <a:p>
            <a:pPr marL="393700" marR="29209" indent="-381635">
              <a:lnSpc>
                <a:spcPct val="100000"/>
              </a:lnSpc>
              <a:spcBef>
                <a:spcPts val="105"/>
              </a:spcBef>
              <a:buSzPct val="120000"/>
              <a:buFont typeface="Wingdings"/>
              <a:buChar char=""/>
              <a:tabLst>
                <a:tab pos="393700" algn="l"/>
              </a:tabLst>
            </a:pPr>
            <a:r>
              <a:rPr lang="en-IN" sz="2000" b="1" i="0" u="none" strike="noStrike" dirty="0">
                <a:solidFill>
                  <a:srgbClr val="000000"/>
                </a:solidFill>
                <a:effectLst/>
              </a:rPr>
              <a:t>Easy Learning:</a:t>
            </a:r>
            <a:r>
              <a:rPr lang="en-IN" sz="2000" b="0" i="0" u="none" strike="noStrike" dirty="0">
                <a:solidFill>
                  <a:srgbClr val="000000"/>
                </a:solidFill>
                <a:effectLst/>
                <a:latin typeface="-webkit-standard"/>
              </a:rPr>
              <a:t> </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Students can access courses and study materials from anywhere using their phone or computer.</a:t>
            </a:r>
            <a:endParaRPr lang="en-IN" sz="2000" dirty="0">
              <a:latin typeface="Roboto" panose="02000000000000000000" pitchFamily="2" charset="0"/>
              <a:ea typeface="Roboto" panose="02000000000000000000" pitchFamily="2" charset="0"/>
              <a:cs typeface="Roboto" panose="02000000000000000000" pitchFamily="2" charset="0"/>
            </a:endParaRPr>
          </a:p>
          <a:p>
            <a:pPr marL="393700" marR="5080" indent="-381635">
              <a:lnSpc>
                <a:spcPts val="2160"/>
              </a:lnSpc>
              <a:spcBef>
                <a:spcPts val="1025"/>
              </a:spcBef>
              <a:buSzPct val="120000"/>
              <a:buFont typeface="Wingdings"/>
              <a:buChar char=""/>
              <a:tabLst>
                <a:tab pos="393700" algn="l"/>
              </a:tabLst>
            </a:pPr>
            <a:r>
              <a:rPr lang="en-IN" sz="2000" b="1" i="0" u="none" strike="noStrike" dirty="0">
                <a:solidFill>
                  <a:srgbClr val="000000"/>
                </a:solidFill>
                <a:effectLst/>
              </a:rPr>
              <a:t>Wide Course Selection:</a:t>
            </a:r>
            <a:r>
              <a:rPr lang="en-IN" sz="2000" b="0" i="0" u="none" strike="noStrike" dirty="0">
                <a:solidFill>
                  <a:srgbClr val="000000"/>
                </a:solidFill>
                <a:effectLst/>
                <a:latin typeface="-webkit-standard"/>
              </a:rPr>
              <a:t> </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LMS offers a variety of courses across different subjects, giving students more learning options.</a:t>
            </a:r>
            <a:endParaRPr lang="en-IN" sz="2000" dirty="0">
              <a:latin typeface="Roboto" panose="02000000000000000000" pitchFamily="2" charset="0"/>
              <a:ea typeface="Roboto" panose="02000000000000000000" pitchFamily="2" charset="0"/>
              <a:cs typeface="Roboto" panose="02000000000000000000" pitchFamily="2" charset="0"/>
            </a:endParaRPr>
          </a:p>
          <a:p>
            <a:pPr marL="393700" marR="493395" indent="-381635">
              <a:lnSpc>
                <a:spcPts val="2160"/>
              </a:lnSpc>
              <a:spcBef>
                <a:spcPts val="1000"/>
              </a:spcBef>
              <a:buSzPct val="120000"/>
              <a:buFont typeface="Wingdings"/>
              <a:buChar char=""/>
              <a:tabLst>
                <a:tab pos="393700" algn="l"/>
              </a:tabLst>
            </a:pPr>
            <a:r>
              <a:rPr lang="en-IN" sz="2000" b="1" i="0" u="none" strike="noStrike" dirty="0">
                <a:solidFill>
                  <a:srgbClr val="000000"/>
                </a:solidFill>
                <a:effectLst/>
              </a:rPr>
              <a:t>Cost-Effective:</a:t>
            </a:r>
            <a:r>
              <a:rPr lang="en-IN" sz="2000" b="0" i="0" u="none" strike="noStrike" dirty="0">
                <a:solidFill>
                  <a:srgbClr val="000000"/>
                </a:solidFill>
                <a:effectLst/>
                <a:latin typeface="-webkit-standard"/>
              </a:rPr>
              <a:t> </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Online learning reduces the need for physical classrooms and printed materials, making education more affordable</a:t>
            </a:r>
            <a:r>
              <a:rPr lang="en-IN" sz="2000" dirty="0">
                <a:solidFill>
                  <a:srgbClr val="000000"/>
                </a:solidFill>
                <a:latin typeface="Roboto" panose="02000000000000000000" pitchFamily="2" charset="0"/>
                <a:ea typeface="Roboto" panose="02000000000000000000" pitchFamily="2" charset="0"/>
                <a:cs typeface="Roboto" panose="02000000000000000000" pitchFamily="2" charset="0"/>
              </a:rPr>
              <a:t>.</a:t>
            </a:r>
            <a:endParaRPr lang="en-IN" sz="2000" dirty="0">
              <a:latin typeface="Roboto" panose="02000000000000000000" pitchFamily="2" charset="0"/>
              <a:ea typeface="Roboto" panose="02000000000000000000" pitchFamily="2" charset="0"/>
              <a:cs typeface="Roboto" panose="02000000000000000000" pitchFamily="2" charset="0"/>
            </a:endParaRPr>
          </a:p>
          <a:p>
            <a:pPr marL="393700" indent="-381000">
              <a:lnSpc>
                <a:spcPct val="100000"/>
              </a:lnSpc>
              <a:spcBef>
                <a:spcPts val="735"/>
              </a:spcBef>
              <a:buSzPct val="120000"/>
              <a:buFont typeface="Wingdings"/>
              <a:buChar char=""/>
              <a:tabLst>
                <a:tab pos="393700" algn="l"/>
              </a:tabLst>
            </a:pPr>
            <a:r>
              <a:rPr lang="en-IN" sz="2000" b="1" i="0" u="none" strike="noStrike" dirty="0">
                <a:solidFill>
                  <a:srgbClr val="000000"/>
                </a:solidFill>
                <a:effectLst/>
              </a:rPr>
              <a:t>Flexible Learning:</a:t>
            </a:r>
            <a:r>
              <a:rPr lang="en-IN" sz="2000" b="0" i="0" u="none" strike="noStrike" dirty="0">
                <a:solidFill>
                  <a:srgbClr val="000000"/>
                </a:solidFill>
                <a:effectLst/>
                <a:latin typeface="-webkit-standard"/>
              </a:rPr>
              <a:t> </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Courses are available 24/7, allowing students to learn at their own pace and convenience.</a:t>
            </a:r>
            <a:endParaRPr sz="2000" dirty="0">
              <a:latin typeface="Roboto" panose="02000000000000000000" pitchFamily="2" charset="0"/>
              <a:ea typeface="Roboto" panose="02000000000000000000" pitchFamily="2" charset="0"/>
              <a:cs typeface="Roboto" panose="02000000000000000000" pitchFamily="2" charset="0"/>
            </a:endParaRPr>
          </a:p>
          <a:p>
            <a:pPr marL="393700" indent="-381000">
              <a:lnSpc>
                <a:spcPts val="2280"/>
              </a:lnSpc>
              <a:spcBef>
                <a:spcPts val="755"/>
              </a:spcBef>
              <a:buSzPct val="120000"/>
              <a:buFont typeface="Wingdings"/>
              <a:buChar char=""/>
              <a:tabLst>
                <a:tab pos="393700" algn="l"/>
              </a:tabLst>
            </a:pPr>
            <a:r>
              <a:rPr lang="en-IN" sz="2000" b="1" i="0" u="none" strike="noStrike" dirty="0">
                <a:solidFill>
                  <a:srgbClr val="000000"/>
                </a:solidFill>
                <a:effectLst/>
              </a:rPr>
              <a:t>Better Course Selection:</a:t>
            </a:r>
            <a:r>
              <a:rPr lang="en-IN" sz="2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Students can explore course details, syllabus, and instructor profiles before enrolling.</a:t>
            </a:r>
            <a:endParaRPr sz="20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1648</TotalTime>
  <Words>1552</Words>
  <Application>Microsoft Macintosh PowerPoint</Application>
  <PresentationFormat>Widescreen</PresentationFormat>
  <Paragraphs>284</Paragraphs>
  <Slides>71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-webkit-standard</vt:lpstr>
      <vt:lpstr>Roboto Cn</vt:lpstr>
      <vt:lpstr>Roboto Lt</vt:lpstr>
      <vt:lpstr>Aptos</vt:lpstr>
      <vt:lpstr>Arial</vt:lpstr>
      <vt:lpstr>Calibri</vt:lpstr>
      <vt:lpstr>Roboto</vt:lpstr>
      <vt:lpstr>Times New Roman</vt:lpstr>
      <vt:lpstr>Wingdings</vt:lpstr>
      <vt:lpstr>Office Theme</vt:lpstr>
      <vt:lpstr>Learning Management System</vt:lpstr>
      <vt:lpstr>Outline</vt:lpstr>
      <vt:lpstr>Abstract</vt:lpstr>
      <vt:lpstr>Abstract</vt:lpstr>
      <vt:lpstr>Problems of Existing System</vt:lpstr>
      <vt:lpstr>Problems of Existing System</vt:lpstr>
      <vt:lpstr>Problems of Existing System</vt:lpstr>
      <vt:lpstr>Scope &amp; Advantage</vt:lpstr>
      <vt:lpstr>Scope &amp; Advantage</vt:lpstr>
      <vt:lpstr>PowerPoint Presentation</vt:lpstr>
      <vt:lpstr>Hardware Requirement</vt:lpstr>
      <vt:lpstr>PowerPoint Presentation</vt:lpstr>
      <vt:lpstr>Software Requirement</vt:lpstr>
      <vt:lpstr>Module List</vt:lpstr>
      <vt:lpstr>Module List</vt:lpstr>
      <vt:lpstr>Module Detailing</vt:lpstr>
      <vt:lpstr>Admin</vt:lpstr>
      <vt:lpstr>Module Detailing</vt:lpstr>
      <vt:lpstr>User</vt:lpstr>
      <vt:lpstr>PowerPoint Presentation</vt:lpstr>
      <vt:lpstr>Usecase Diagram</vt:lpstr>
      <vt:lpstr>PowerPoint Presentation</vt:lpstr>
      <vt:lpstr>Activity Diagram : User</vt:lpstr>
      <vt:lpstr>Activity Diagram : Admin</vt:lpstr>
      <vt:lpstr>PowerPoint Presentation</vt:lpstr>
      <vt:lpstr>Data Flow Diagram : Admin</vt:lpstr>
      <vt:lpstr>Data Flow Diagram : User</vt:lpstr>
      <vt:lpstr>PowerPoint Presentation</vt:lpstr>
      <vt:lpstr>Enitiy Relation Diagram</vt:lpstr>
      <vt:lpstr>PowerPoint Presentation</vt:lpstr>
      <vt:lpstr>Class Diagram</vt:lpstr>
      <vt:lpstr>Database Schema</vt:lpstr>
      <vt:lpstr>User</vt:lpstr>
      <vt:lpstr>Course</vt:lpstr>
      <vt:lpstr>Video</vt:lpstr>
      <vt:lpstr>Order</vt:lpstr>
      <vt:lpstr>Review</vt:lpstr>
      <vt:lpstr>PowerPoint Presentation</vt:lpstr>
      <vt:lpstr>Homepage</vt:lpstr>
      <vt:lpstr>Product</vt:lpstr>
      <vt:lpstr>Category</vt:lpstr>
      <vt:lpstr>Subcategory : Accessories</vt:lpstr>
      <vt:lpstr>Subcategory : Accessories</vt:lpstr>
      <vt:lpstr>Subcategory : Audio Device</vt:lpstr>
      <vt:lpstr>Subcategory : External Storage</vt:lpstr>
      <vt:lpstr>Product Description</vt:lpstr>
      <vt:lpstr>Registration</vt:lpstr>
      <vt:lpstr>Login</vt:lpstr>
      <vt:lpstr>Cart</vt:lpstr>
      <vt:lpstr>Bill</vt:lpstr>
      <vt:lpstr>About Us</vt:lpstr>
      <vt:lpstr>Contact Us</vt:lpstr>
      <vt:lpstr>PowerPoint Presentation</vt:lpstr>
      <vt:lpstr>Admin : Login</vt:lpstr>
      <vt:lpstr>Dashboard</vt:lpstr>
      <vt:lpstr>Add Product</vt:lpstr>
      <vt:lpstr>Invetory List</vt:lpstr>
      <vt:lpstr>Order List</vt:lpstr>
      <vt:lpstr>Sales Report</vt:lpstr>
      <vt:lpstr>Brand List</vt:lpstr>
      <vt:lpstr>Category List</vt:lpstr>
      <vt:lpstr>Sub Category</vt:lpstr>
      <vt:lpstr>Limitations</vt:lpstr>
      <vt:lpstr>Limitations</vt:lpstr>
      <vt:lpstr>Future Scope</vt:lpstr>
      <vt:lpstr>Future Scope</vt:lpstr>
      <vt:lpstr>Conclusion</vt:lpstr>
      <vt:lpstr>Conclusion</vt:lpstr>
      <vt:lpstr>Reference</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renil garala</cp:lastModifiedBy>
  <cp:revision>2</cp:revision>
  <dcterms:created xsi:type="dcterms:W3CDTF">2025-02-07T21:00:16Z</dcterms:created>
  <dcterms:modified xsi:type="dcterms:W3CDTF">2025-02-09T10:53:05Z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2025-02-07T00:00:00Z</vt:filetime>
  </property>
  <property fmtid="{D5CDD505-2E9C-101B-9397-08002B2CF9AE}" pid="3" name="LastSaved">
    <vt:filetime>2025-02-07T00:00:00Z</vt:filetime>
  </property>
  <property fmtid="{D5CDD505-2E9C-101B-9397-08002B2CF9AE}" pid="4" name="Producer">
    <vt:lpwstr>3-Heights™ PDF Merge Split Shell 6.12.1.11 (http://www.pdf-tools.com)</vt:lpwstr>
  </property>
</Properties>
</file>